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58" r:id="rId4"/>
    <p:sldId id="268" r:id="rId5"/>
    <p:sldId id="267" r:id="rId6"/>
    <p:sldId id="262" r:id="rId7"/>
    <p:sldId id="257" r:id="rId8"/>
    <p:sldId id="263" r:id="rId9"/>
    <p:sldId id="265" r:id="rId10"/>
    <p:sldId id="264" r:id="rId11"/>
    <p:sldId id="261" r:id="rId12"/>
    <p:sldId id="266"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60"/>
  </p:normalViewPr>
  <p:slideViewPr>
    <p:cSldViewPr snapToGrid="0">
      <p:cViewPr varScale="1">
        <p:scale>
          <a:sx n="64" d="100"/>
          <a:sy n="64" d="100"/>
        </p:scale>
        <p:origin x="5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1C92F-A1F1-46B5-9307-1F6CB39B057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F84427C-CA5C-4348-AEF0-1AC699270E11}">
      <dgm:prSet/>
      <dgm:spPr/>
      <dgm:t>
        <a:bodyPr/>
        <a:lstStyle/>
        <a:p>
          <a:r>
            <a:rPr lang="en-US" dirty="0"/>
            <a:t>¿Con </a:t>
          </a:r>
          <a:r>
            <a:rPr lang="en-US" dirty="0" err="1"/>
            <a:t>qué</a:t>
          </a:r>
          <a:r>
            <a:rPr lang="en-US" dirty="0"/>
            <a:t> </a:t>
          </a:r>
          <a:r>
            <a:rPr lang="en-US" dirty="0" err="1"/>
            <a:t>parte</a:t>
          </a:r>
          <a:r>
            <a:rPr lang="en-US" dirty="0"/>
            <a:t> se </a:t>
          </a:r>
          <a:r>
            <a:rPr lang="en-US" dirty="0" err="1"/>
            <a:t>identificó</a:t>
          </a:r>
          <a:r>
            <a:rPr lang="en-US" dirty="0"/>
            <a:t>?</a:t>
          </a:r>
        </a:p>
      </dgm:t>
    </dgm:pt>
    <dgm:pt modelId="{DF004B94-DFA8-4BCA-8B6A-A88F934DBA85}" type="parTrans" cxnId="{B7B2E733-BBDA-4ABE-B755-CB2C1FB67DDB}">
      <dgm:prSet/>
      <dgm:spPr/>
      <dgm:t>
        <a:bodyPr/>
        <a:lstStyle/>
        <a:p>
          <a:endParaRPr lang="en-US"/>
        </a:p>
      </dgm:t>
    </dgm:pt>
    <dgm:pt modelId="{197E7180-1EB9-4A44-AA2F-A8832F732090}" type="sibTrans" cxnId="{B7B2E733-BBDA-4ABE-B755-CB2C1FB67DDB}">
      <dgm:prSet/>
      <dgm:spPr/>
      <dgm:t>
        <a:bodyPr/>
        <a:lstStyle/>
        <a:p>
          <a:endParaRPr lang="en-US"/>
        </a:p>
      </dgm:t>
    </dgm:pt>
    <dgm:pt modelId="{EACBBE6A-8FED-4531-B52B-3601F846A72A}">
      <dgm:prSet/>
      <dgm:spPr/>
      <dgm:t>
        <a:bodyPr/>
        <a:lstStyle/>
        <a:p>
          <a:r>
            <a:rPr lang="en-US" dirty="0"/>
            <a:t>¿</a:t>
          </a:r>
          <a:r>
            <a:rPr lang="en-US" dirty="0" err="1"/>
            <a:t>Qué</a:t>
          </a:r>
          <a:r>
            <a:rPr lang="en-US" dirty="0"/>
            <a:t> le </a:t>
          </a:r>
          <a:r>
            <a:rPr lang="en-US" dirty="0" err="1"/>
            <a:t>gustaría</a:t>
          </a:r>
          <a:r>
            <a:rPr lang="en-US" dirty="0"/>
            <a:t> </a:t>
          </a:r>
          <a:r>
            <a:rPr lang="en-US" dirty="0" err="1"/>
            <a:t>añadir</a:t>
          </a:r>
          <a:r>
            <a:rPr lang="en-US" dirty="0"/>
            <a:t>?</a:t>
          </a:r>
        </a:p>
      </dgm:t>
    </dgm:pt>
    <dgm:pt modelId="{6A3F2566-5947-4A72-B60F-01AF36D839D9}" type="parTrans" cxnId="{51ECB860-FDF9-4BBB-AB7E-756B3F2153C4}">
      <dgm:prSet/>
      <dgm:spPr/>
      <dgm:t>
        <a:bodyPr/>
        <a:lstStyle/>
        <a:p>
          <a:endParaRPr lang="en-US"/>
        </a:p>
      </dgm:t>
    </dgm:pt>
    <dgm:pt modelId="{3EC50A60-32A5-4197-9CC7-A89A80956408}" type="sibTrans" cxnId="{51ECB860-FDF9-4BBB-AB7E-756B3F2153C4}">
      <dgm:prSet/>
      <dgm:spPr/>
      <dgm:t>
        <a:bodyPr/>
        <a:lstStyle/>
        <a:p>
          <a:endParaRPr lang="en-US"/>
        </a:p>
      </dgm:t>
    </dgm:pt>
    <dgm:pt modelId="{D6E14DFB-4D76-4506-8133-E82E1CB303DE}">
      <dgm:prSet/>
      <dgm:spPr/>
      <dgm:t>
        <a:bodyPr/>
        <a:lstStyle/>
        <a:p>
          <a:r>
            <a:rPr lang="en-US" dirty="0" err="1"/>
            <a:t>Deberíamos</a:t>
          </a:r>
          <a:r>
            <a:rPr lang="en-US" dirty="0"/>
            <a:t> </a:t>
          </a:r>
          <a:r>
            <a:rPr lang="en-US" dirty="0" err="1"/>
            <a:t>compartir</a:t>
          </a:r>
          <a:r>
            <a:rPr lang="en-US" dirty="0"/>
            <a:t> </a:t>
          </a:r>
          <a:r>
            <a:rPr lang="en-US" dirty="0" err="1"/>
            <a:t>esta</a:t>
          </a:r>
          <a:r>
            <a:rPr lang="en-US" dirty="0"/>
            <a:t> </a:t>
          </a:r>
          <a:r>
            <a:rPr lang="en-US" dirty="0" err="1"/>
            <a:t>información</a:t>
          </a:r>
          <a:r>
            <a:rPr lang="en-US" dirty="0"/>
            <a:t>? De ser </a:t>
          </a:r>
          <a:r>
            <a:rPr lang="en-US" dirty="0" err="1"/>
            <a:t>así</a:t>
          </a:r>
          <a:r>
            <a:rPr lang="en-US" dirty="0"/>
            <a:t> ¿Con </a:t>
          </a:r>
          <a:r>
            <a:rPr lang="en-US" dirty="0" err="1"/>
            <a:t>quién</a:t>
          </a:r>
          <a:r>
            <a:rPr lang="en-US" dirty="0"/>
            <a:t>?</a:t>
          </a:r>
        </a:p>
      </dgm:t>
    </dgm:pt>
    <dgm:pt modelId="{332FD7BB-D526-420A-A4E4-7D57BAC50EDA}" type="parTrans" cxnId="{AF02B007-088D-4EA9-AB8A-42B043538C2D}">
      <dgm:prSet/>
      <dgm:spPr/>
      <dgm:t>
        <a:bodyPr/>
        <a:lstStyle/>
        <a:p>
          <a:endParaRPr lang="en-US"/>
        </a:p>
      </dgm:t>
    </dgm:pt>
    <dgm:pt modelId="{CB56268F-72A9-4453-B89C-0CD0AED62368}" type="sibTrans" cxnId="{AF02B007-088D-4EA9-AB8A-42B043538C2D}">
      <dgm:prSet/>
      <dgm:spPr/>
      <dgm:t>
        <a:bodyPr/>
        <a:lstStyle/>
        <a:p>
          <a:endParaRPr lang="en-US"/>
        </a:p>
      </dgm:t>
    </dgm:pt>
    <dgm:pt modelId="{80D13CAB-847D-41F6-B94B-DE29DB855067}" type="pres">
      <dgm:prSet presAssocID="{0B11C92F-A1F1-46B5-9307-1F6CB39B057F}" presName="outerComposite" presStyleCnt="0">
        <dgm:presLayoutVars>
          <dgm:chMax val="5"/>
          <dgm:dir/>
          <dgm:resizeHandles val="exact"/>
        </dgm:presLayoutVars>
      </dgm:prSet>
      <dgm:spPr/>
    </dgm:pt>
    <dgm:pt modelId="{C4310B05-370F-43FE-AC3D-8F421B4620E6}" type="pres">
      <dgm:prSet presAssocID="{0B11C92F-A1F1-46B5-9307-1F6CB39B057F}" presName="dummyMaxCanvas" presStyleCnt="0">
        <dgm:presLayoutVars/>
      </dgm:prSet>
      <dgm:spPr/>
    </dgm:pt>
    <dgm:pt modelId="{4EAF9B84-5636-4C99-AD04-904FE1A63C76}" type="pres">
      <dgm:prSet presAssocID="{0B11C92F-A1F1-46B5-9307-1F6CB39B057F}" presName="ThreeNodes_1" presStyleLbl="node1" presStyleIdx="0" presStyleCnt="3">
        <dgm:presLayoutVars>
          <dgm:bulletEnabled val="1"/>
        </dgm:presLayoutVars>
      </dgm:prSet>
      <dgm:spPr/>
    </dgm:pt>
    <dgm:pt modelId="{E54E28E5-B398-4312-915E-C20D5E38DC33}" type="pres">
      <dgm:prSet presAssocID="{0B11C92F-A1F1-46B5-9307-1F6CB39B057F}" presName="ThreeNodes_2" presStyleLbl="node1" presStyleIdx="1" presStyleCnt="3">
        <dgm:presLayoutVars>
          <dgm:bulletEnabled val="1"/>
        </dgm:presLayoutVars>
      </dgm:prSet>
      <dgm:spPr/>
    </dgm:pt>
    <dgm:pt modelId="{4294AD23-B9F1-448C-84D8-2D1972CB16F6}" type="pres">
      <dgm:prSet presAssocID="{0B11C92F-A1F1-46B5-9307-1F6CB39B057F}" presName="ThreeNodes_3" presStyleLbl="node1" presStyleIdx="2" presStyleCnt="3">
        <dgm:presLayoutVars>
          <dgm:bulletEnabled val="1"/>
        </dgm:presLayoutVars>
      </dgm:prSet>
      <dgm:spPr/>
    </dgm:pt>
    <dgm:pt modelId="{A79671C3-B0F0-4F37-8945-66B5EBFC6920}" type="pres">
      <dgm:prSet presAssocID="{0B11C92F-A1F1-46B5-9307-1F6CB39B057F}" presName="ThreeConn_1-2" presStyleLbl="fgAccFollowNode1" presStyleIdx="0" presStyleCnt="2">
        <dgm:presLayoutVars>
          <dgm:bulletEnabled val="1"/>
        </dgm:presLayoutVars>
      </dgm:prSet>
      <dgm:spPr/>
    </dgm:pt>
    <dgm:pt modelId="{A3F4CC60-E373-4CB8-9980-EEACD34B87A8}" type="pres">
      <dgm:prSet presAssocID="{0B11C92F-A1F1-46B5-9307-1F6CB39B057F}" presName="ThreeConn_2-3" presStyleLbl="fgAccFollowNode1" presStyleIdx="1" presStyleCnt="2">
        <dgm:presLayoutVars>
          <dgm:bulletEnabled val="1"/>
        </dgm:presLayoutVars>
      </dgm:prSet>
      <dgm:spPr/>
    </dgm:pt>
    <dgm:pt modelId="{3A1622F5-5DA4-4718-A3D4-6C341850CD6A}" type="pres">
      <dgm:prSet presAssocID="{0B11C92F-A1F1-46B5-9307-1F6CB39B057F}" presName="ThreeNodes_1_text" presStyleLbl="node1" presStyleIdx="2" presStyleCnt="3">
        <dgm:presLayoutVars>
          <dgm:bulletEnabled val="1"/>
        </dgm:presLayoutVars>
      </dgm:prSet>
      <dgm:spPr/>
    </dgm:pt>
    <dgm:pt modelId="{F11D2E98-45D2-478C-8A65-DF7F9B928CDC}" type="pres">
      <dgm:prSet presAssocID="{0B11C92F-A1F1-46B5-9307-1F6CB39B057F}" presName="ThreeNodes_2_text" presStyleLbl="node1" presStyleIdx="2" presStyleCnt="3">
        <dgm:presLayoutVars>
          <dgm:bulletEnabled val="1"/>
        </dgm:presLayoutVars>
      </dgm:prSet>
      <dgm:spPr/>
    </dgm:pt>
    <dgm:pt modelId="{96E80835-EFFC-4E98-83F8-2915D1F5F075}" type="pres">
      <dgm:prSet presAssocID="{0B11C92F-A1F1-46B5-9307-1F6CB39B057F}" presName="ThreeNodes_3_text" presStyleLbl="node1" presStyleIdx="2" presStyleCnt="3">
        <dgm:presLayoutVars>
          <dgm:bulletEnabled val="1"/>
        </dgm:presLayoutVars>
      </dgm:prSet>
      <dgm:spPr/>
    </dgm:pt>
  </dgm:ptLst>
  <dgm:cxnLst>
    <dgm:cxn modelId="{AF02B007-088D-4EA9-AB8A-42B043538C2D}" srcId="{0B11C92F-A1F1-46B5-9307-1F6CB39B057F}" destId="{D6E14DFB-4D76-4506-8133-E82E1CB303DE}" srcOrd="2" destOrd="0" parTransId="{332FD7BB-D526-420A-A4E4-7D57BAC50EDA}" sibTransId="{CB56268F-72A9-4453-B89C-0CD0AED62368}"/>
    <dgm:cxn modelId="{B3226229-4064-4EE2-A0D1-38152B8E6718}" type="presOf" srcId="{D6E14DFB-4D76-4506-8133-E82E1CB303DE}" destId="{4294AD23-B9F1-448C-84D8-2D1972CB16F6}" srcOrd="0" destOrd="0" presId="urn:microsoft.com/office/officeart/2005/8/layout/vProcess5"/>
    <dgm:cxn modelId="{B7B2E733-BBDA-4ABE-B755-CB2C1FB67DDB}" srcId="{0B11C92F-A1F1-46B5-9307-1F6CB39B057F}" destId="{AF84427C-CA5C-4348-AEF0-1AC699270E11}" srcOrd="0" destOrd="0" parTransId="{DF004B94-DFA8-4BCA-8B6A-A88F934DBA85}" sibTransId="{197E7180-1EB9-4A44-AA2F-A8832F732090}"/>
    <dgm:cxn modelId="{4BC09538-7152-47FB-8786-27AB87A4560A}" type="presOf" srcId="{EACBBE6A-8FED-4531-B52B-3601F846A72A}" destId="{F11D2E98-45D2-478C-8A65-DF7F9B928CDC}" srcOrd="1" destOrd="0" presId="urn:microsoft.com/office/officeart/2005/8/layout/vProcess5"/>
    <dgm:cxn modelId="{2575143D-8D8F-4336-A568-E638B689DBB2}" type="presOf" srcId="{AF84427C-CA5C-4348-AEF0-1AC699270E11}" destId="{3A1622F5-5DA4-4718-A3D4-6C341850CD6A}" srcOrd="1" destOrd="0" presId="urn:microsoft.com/office/officeart/2005/8/layout/vProcess5"/>
    <dgm:cxn modelId="{51ECB860-FDF9-4BBB-AB7E-756B3F2153C4}" srcId="{0B11C92F-A1F1-46B5-9307-1F6CB39B057F}" destId="{EACBBE6A-8FED-4531-B52B-3601F846A72A}" srcOrd="1" destOrd="0" parTransId="{6A3F2566-5947-4A72-B60F-01AF36D839D9}" sibTransId="{3EC50A60-32A5-4197-9CC7-A89A80956408}"/>
    <dgm:cxn modelId="{D9CD4648-0A7D-4494-8821-0783EBB40DE4}" type="presOf" srcId="{197E7180-1EB9-4A44-AA2F-A8832F732090}" destId="{A79671C3-B0F0-4F37-8945-66B5EBFC6920}" srcOrd="0" destOrd="0" presId="urn:microsoft.com/office/officeart/2005/8/layout/vProcess5"/>
    <dgm:cxn modelId="{4230C16F-2A5C-42AF-A939-0EC5C8D71373}" type="presOf" srcId="{EACBBE6A-8FED-4531-B52B-3601F846A72A}" destId="{E54E28E5-B398-4312-915E-C20D5E38DC33}" srcOrd="0" destOrd="0" presId="urn:microsoft.com/office/officeart/2005/8/layout/vProcess5"/>
    <dgm:cxn modelId="{7B154875-8AD9-4398-89DF-4BE008EF8D40}" type="presOf" srcId="{D6E14DFB-4D76-4506-8133-E82E1CB303DE}" destId="{96E80835-EFFC-4E98-83F8-2915D1F5F075}" srcOrd="1" destOrd="0" presId="urn:microsoft.com/office/officeart/2005/8/layout/vProcess5"/>
    <dgm:cxn modelId="{0648D875-175F-4716-A490-87DE38F852F2}" type="presOf" srcId="{3EC50A60-32A5-4197-9CC7-A89A80956408}" destId="{A3F4CC60-E373-4CB8-9980-EEACD34B87A8}" srcOrd="0" destOrd="0" presId="urn:microsoft.com/office/officeart/2005/8/layout/vProcess5"/>
    <dgm:cxn modelId="{72F2ABA7-AE86-484B-B71D-5339B448D1CB}" type="presOf" srcId="{AF84427C-CA5C-4348-AEF0-1AC699270E11}" destId="{4EAF9B84-5636-4C99-AD04-904FE1A63C76}" srcOrd="0" destOrd="0" presId="urn:microsoft.com/office/officeart/2005/8/layout/vProcess5"/>
    <dgm:cxn modelId="{199169E5-B7A2-442C-A162-8CEE4B175FB4}" type="presOf" srcId="{0B11C92F-A1F1-46B5-9307-1F6CB39B057F}" destId="{80D13CAB-847D-41F6-B94B-DE29DB855067}" srcOrd="0" destOrd="0" presId="urn:microsoft.com/office/officeart/2005/8/layout/vProcess5"/>
    <dgm:cxn modelId="{B1AD0D29-D5F8-4308-82FC-C5E19BFFBA0B}" type="presParOf" srcId="{80D13CAB-847D-41F6-B94B-DE29DB855067}" destId="{C4310B05-370F-43FE-AC3D-8F421B4620E6}" srcOrd="0" destOrd="0" presId="urn:microsoft.com/office/officeart/2005/8/layout/vProcess5"/>
    <dgm:cxn modelId="{AEDD67D8-2699-4B1C-A562-826FDE248BFF}" type="presParOf" srcId="{80D13CAB-847D-41F6-B94B-DE29DB855067}" destId="{4EAF9B84-5636-4C99-AD04-904FE1A63C76}" srcOrd="1" destOrd="0" presId="urn:microsoft.com/office/officeart/2005/8/layout/vProcess5"/>
    <dgm:cxn modelId="{7ED33E35-A2A7-48E7-9C33-E6AD823A6188}" type="presParOf" srcId="{80D13CAB-847D-41F6-B94B-DE29DB855067}" destId="{E54E28E5-B398-4312-915E-C20D5E38DC33}" srcOrd="2" destOrd="0" presId="urn:microsoft.com/office/officeart/2005/8/layout/vProcess5"/>
    <dgm:cxn modelId="{3B7DDFEE-2762-4325-A62A-38021E730DB4}" type="presParOf" srcId="{80D13CAB-847D-41F6-B94B-DE29DB855067}" destId="{4294AD23-B9F1-448C-84D8-2D1972CB16F6}" srcOrd="3" destOrd="0" presId="urn:microsoft.com/office/officeart/2005/8/layout/vProcess5"/>
    <dgm:cxn modelId="{6F1ED530-EC6D-4F29-9FEF-A0F00DF9DCD7}" type="presParOf" srcId="{80D13CAB-847D-41F6-B94B-DE29DB855067}" destId="{A79671C3-B0F0-4F37-8945-66B5EBFC6920}" srcOrd="4" destOrd="0" presId="urn:microsoft.com/office/officeart/2005/8/layout/vProcess5"/>
    <dgm:cxn modelId="{7D3C3D8D-94F6-4DAC-9FB4-9B7AE92C8AE0}" type="presParOf" srcId="{80D13CAB-847D-41F6-B94B-DE29DB855067}" destId="{A3F4CC60-E373-4CB8-9980-EEACD34B87A8}" srcOrd="5" destOrd="0" presId="urn:microsoft.com/office/officeart/2005/8/layout/vProcess5"/>
    <dgm:cxn modelId="{A601D3E6-09FD-4960-89F7-2D630C975DF5}" type="presParOf" srcId="{80D13CAB-847D-41F6-B94B-DE29DB855067}" destId="{3A1622F5-5DA4-4718-A3D4-6C341850CD6A}" srcOrd="6" destOrd="0" presId="urn:microsoft.com/office/officeart/2005/8/layout/vProcess5"/>
    <dgm:cxn modelId="{2F30D496-76E7-4A88-937C-15D038565B43}" type="presParOf" srcId="{80D13CAB-847D-41F6-B94B-DE29DB855067}" destId="{F11D2E98-45D2-478C-8A65-DF7F9B928CDC}" srcOrd="7" destOrd="0" presId="urn:microsoft.com/office/officeart/2005/8/layout/vProcess5"/>
    <dgm:cxn modelId="{428830D3-8702-4B2D-A898-66DC58C2AB2A}" type="presParOf" srcId="{80D13CAB-847D-41F6-B94B-DE29DB855067}" destId="{96E80835-EFFC-4E98-83F8-2915D1F5F07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9B84-5636-4C99-AD04-904FE1A63C76}">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¿Con </a:t>
          </a:r>
          <a:r>
            <a:rPr lang="en-US" sz="3000" kern="1200" dirty="0" err="1"/>
            <a:t>qué</a:t>
          </a:r>
          <a:r>
            <a:rPr lang="en-US" sz="3000" kern="1200" dirty="0"/>
            <a:t> </a:t>
          </a:r>
          <a:r>
            <a:rPr lang="en-US" sz="3000" kern="1200" dirty="0" err="1"/>
            <a:t>parte</a:t>
          </a:r>
          <a:r>
            <a:rPr lang="en-US" sz="3000" kern="1200" dirty="0"/>
            <a:t> se </a:t>
          </a:r>
          <a:r>
            <a:rPr lang="en-US" sz="3000" kern="1200" dirty="0" err="1"/>
            <a:t>identificó</a:t>
          </a:r>
          <a:r>
            <a:rPr lang="en-US" sz="3000" kern="1200" dirty="0"/>
            <a:t>?</a:t>
          </a:r>
        </a:p>
      </dsp:txBody>
      <dsp:txXfrm>
        <a:off x="33267" y="33267"/>
        <a:ext cx="7323997" cy="1069290"/>
      </dsp:txXfrm>
    </dsp:sp>
    <dsp:sp modelId="{E54E28E5-B398-4312-915E-C20D5E38DC33}">
      <dsp:nvSpPr>
        <dsp:cNvPr id="0" name=""/>
        <dsp:cNvSpPr/>
      </dsp:nvSpPr>
      <dsp:spPr>
        <a:xfrm>
          <a:off x="754379" y="1325127"/>
          <a:ext cx="8549640" cy="1135824"/>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t>
          </a:r>
          <a:r>
            <a:rPr lang="en-US" sz="3000" kern="1200" dirty="0" err="1"/>
            <a:t>Qué</a:t>
          </a:r>
          <a:r>
            <a:rPr lang="en-US" sz="3000" kern="1200" dirty="0"/>
            <a:t> le </a:t>
          </a:r>
          <a:r>
            <a:rPr lang="en-US" sz="3000" kern="1200" dirty="0" err="1"/>
            <a:t>gustaría</a:t>
          </a:r>
          <a:r>
            <a:rPr lang="en-US" sz="3000" kern="1200" dirty="0"/>
            <a:t> </a:t>
          </a:r>
          <a:r>
            <a:rPr lang="en-US" sz="3000" kern="1200" dirty="0" err="1"/>
            <a:t>añadir</a:t>
          </a:r>
          <a:r>
            <a:rPr lang="en-US" sz="3000" kern="1200" dirty="0"/>
            <a:t>?</a:t>
          </a:r>
        </a:p>
      </dsp:txBody>
      <dsp:txXfrm>
        <a:off x="787646" y="1358394"/>
        <a:ext cx="6990440" cy="1069290"/>
      </dsp:txXfrm>
    </dsp:sp>
    <dsp:sp modelId="{4294AD23-B9F1-448C-84D8-2D1972CB16F6}">
      <dsp:nvSpPr>
        <dsp:cNvPr id="0" name=""/>
        <dsp:cNvSpPr/>
      </dsp:nvSpPr>
      <dsp:spPr>
        <a:xfrm>
          <a:off x="1508759" y="2650255"/>
          <a:ext cx="8549640" cy="1135824"/>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Deberíamos</a:t>
          </a:r>
          <a:r>
            <a:rPr lang="en-US" sz="3000" kern="1200" dirty="0"/>
            <a:t> </a:t>
          </a:r>
          <a:r>
            <a:rPr lang="en-US" sz="3000" kern="1200" dirty="0" err="1"/>
            <a:t>compartir</a:t>
          </a:r>
          <a:r>
            <a:rPr lang="en-US" sz="3000" kern="1200" dirty="0"/>
            <a:t> </a:t>
          </a:r>
          <a:r>
            <a:rPr lang="en-US" sz="3000" kern="1200" dirty="0" err="1"/>
            <a:t>esta</a:t>
          </a:r>
          <a:r>
            <a:rPr lang="en-US" sz="3000" kern="1200" dirty="0"/>
            <a:t> </a:t>
          </a:r>
          <a:r>
            <a:rPr lang="en-US" sz="3000" kern="1200" dirty="0" err="1"/>
            <a:t>información</a:t>
          </a:r>
          <a:r>
            <a:rPr lang="en-US" sz="3000" kern="1200" dirty="0"/>
            <a:t>? De ser </a:t>
          </a:r>
          <a:r>
            <a:rPr lang="en-US" sz="3000" kern="1200" dirty="0" err="1"/>
            <a:t>así</a:t>
          </a:r>
          <a:r>
            <a:rPr lang="en-US" sz="3000" kern="1200" dirty="0"/>
            <a:t> ¿Con </a:t>
          </a:r>
          <a:r>
            <a:rPr lang="en-US" sz="3000" kern="1200" dirty="0" err="1"/>
            <a:t>quién</a:t>
          </a:r>
          <a:r>
            <a:rPr lang="en-US" sz="3000" kern="1200" dirty="0"/>
            <a:t>?</a:t>
          </a:r>
        </a:p>
      </dsp:txBody>
      <dsp:txXfrm>
        <a:off x="1542026" y="2683522"/>
        <a:ext cx="6990440" cy="1069290"/>
      </dsp:txXfrm>
    </dsp:sp>
    <dsp:sp modelId="{A79671C3-B0F0-4F37-8945-66B5EBFC6920}">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77468" y="861333"/>
        <a:ext cx="406057" cy="555559"/>
      </dsp:txXfrm>
    </dsp:sp>
    <dsp:sp modelId="{A3F4CC60-E373-4CB8-9980-EEACD34B87A8}">
      <dsp:nvSpPr>
        <dsp:cNvPr id="0" name=""/>
        <dsp:cNvSpPr/>
      </dsp:nvSpPr>
      <dsp:spPr>
        <a:xfrm>
          <a:off x="8565734" y="2178889"/>
          <a:ext cx="738285" cy="738285"/>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731848" y="2178889"/>
        <a:ext cx="406057" cy="5555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CB87E-4591-47A1-9046-CF63F17215EF}" type="datetime2">
              <a:rPr lang="en-US" smtClean="0"/>
              <a:t>Wednesday, April 20,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01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17F0E-8070-4DFE-A821-9A699EDBAD7E}" type="datetime2">
              <a:rPr lang="en-US" smtClean="0"/>
              <a:t>Wednesday, April 20,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4614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D34AE-C7BF-46E5-A968-01C6641F6476}" type="datetime2">
              <a:rPr lang="en-US" smtClean="0"/>
              <a:t>Wednesday, April 20,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33137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DE70B-B772-416E-A790-995760B1742E}" type="datetime2">
              <a:rPr lang="en-US" smtClean="0"/>
              <a:t>Wednesday, April 20, 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2899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60CDE-A6F1-4138-AF12-ED09E8E5FB6B}" type="datetime2">
              <a:rPr lang="en-US" smtClean="0"/>
              <a:t>Wednesday, April 20,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90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5F8B1-DB7B-4D28-A97D-40FB2DD1EF78}" type="datetime2">
              <a:rPr lang="en-US" smtClean="0"/>
              <a:t>Wednesday, April 20,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09161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39161-23B8-4738-9069-73EBE8884FDD}" type="datetime2">
              <a:rPr lang="en-US" smtClean="0"/>
              <a:t>Wednesday, April 20, 2022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66244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94D44-7693-499F-AC6C-11696134FE3F}" type="datetime2">
              <a:rPr lang="en-US" smtClean="0"/>
              <a:t>Wednesday, April 20, 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70787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3AF2AE-472C-4EF3-ABB2-24BAA9AE3CF7}" type="datetime2">
              <a:rPr lang="en-US" smtClean="0"/>
              <a:t>Wednesday, April 20, 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8129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EA162C-A7C1-4263-9453-1BAFF8C39559}" type="datetime2">
              <a:rPr lang="en-US" smtClean="0"/>
              <a:t>Wednesday, April 20, 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402505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F6793-3458-4587-8168-65F0C37A92D2}" type="datetime2">
              <a:rPr lang="en-US" smtClean="0"/>
              <a:t>Wednesday, April 20,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64591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352ED3-3C46-4C9A-9738-67B2D875E7E2}" type="datetime2">
              <a:rPr lang="en-US" smtClean="0"/>
              <a:pPr/>
              <a:t>Wednesday, April 20, 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4F6043-7A67-491B-98BC-F933DED7226D}"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7954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EE882-DC5D-4484-B923-7FE8629D793C}"/>
              </a:ext>
            </a:extLst>
          </p:cNvPr>
          <p:cNvSpPr>
            <a:spLocks noGrp="1"/>
          </p:cNvSpPr>
          <p:nvPr>
            <p:ph type="ctrTitle"/>
          </p:nvPr>
        </p:nvSpPr>
        <p:spPr>
          <a:xfrm>
            <a:off x="6730000" y="639097"/>
            <a:ext cx="4813072" cy="3686015"/>
          </a:xfrm>
        </p:spPr>
        <p:txBody>
          <a:bodyPr>
            <a:normAutofit/>
          </a:bodyPr>
          <a:lstStyle/>
          <a:p>
            <a:r>
              <a:rPr lang="en-US" sz="4400" b="1" i="0" u="none" strike="noStrike" dirty="0" err="1">
                <a:effectLst/>
                <a:latin typeface="+mn-lt"/>
              </a:rPr>
              <a:t>Reporte</a:t>
            </a:r>
            <a:r>
              <a:rPr lang="en-US" sz="4400" b="1" i="0" u="none" strike="noStrike" dirty="0">
                <a:effectLst/>
                <a:latin typeface="+mn-lt"/>
              </a:rPr>
              <a:t> de las </a:t>
            </a:r>
            <a:r>
              <a:rPr lang="en-US" sz="4400" b="1" i="0" u="none" strike="noStrike" dirty="0" err="1">
                <a:effectLst/>
                <a:latin typeface="+mn-lt"/>
              </a:rPr>
              <a:t>Sesiones</a:t>
            </a:r>
            <a:r>
              <a:rPr lang="en-US" sz="4400" b="1" i="0" u="none" strike="noStrike" dirty="0">
                <a:effectLst/>
                <a:latin typeface="+mn-lt"/>
              </a:rPr>
              <a:t> de </a:t>
            </a:r>
            <a:r>
              <a:rPr lang="en-US" sz="4400" b="1" i="0" u="none" strike="noStrike" dirty="0" err="1">
                <a:effectLst/>
                <a:latin typeface="+mn-lt"/>
              </a:rPr>
              <a:t>Escucha</a:t>
            </a:r>
            <a:r>
              <a:rPr lang="en-US" sz="4400" b="1" i="0" u="none" strike="noStrike" dirty="0">
                <a:effectLst/>
                <a:latin typeface="+mn-lt"/>
              </a:rPr>
              <a:t> de las Redes de la </a:t>
            </a:r>
            <a:r>
              <a:rPr lang="en-US" sz="4400" b="1" i="0" u="none" strike="noStrike" dirty="0" err="1">
                <a:effectLst/>
                <a:latin typeface="+mn-lt"/>
              </a:rPr>
              <a:t>Comunidad</a:t>
            </a:r>
            <a:r>
              <a:rPr lang="en-US" sz="4400" b="1" i="0" u="none" strike="noStrike" dirty="0">
                <a:effectLst/>
                <a:latin typeface="+mn-lt"/>
              </a:rPr>
              <a:t> del </a:t>
            </a:r>
            <a:r>
              <a:rPr lang="en-US" sz="4400" b="1" i="0" u="none" strike="noStrike" dirty="0" err="1">
                <a:effectLst/>
                <a:latin typeface="+mn-lt"/>
              </a:rPr>
              <a:t>Condado</a:t>
            </a:r>
            <a:r>
              <a:rPr lang="en-US" sz="4400" b="1" i="0" u="none" strike="noStrike" dirty="0">
                <a:effectLst/>
                <a:latin typeface="+mn-lt"/>
              </a:rPr>
              <a:t> de Contra Costa</a:t>
            </a:r>
            <a:endParaRPr lang="en-US" sz="4400" dirty="0">
              <a:latin typeface="+mn-lt"/>
            </a:endParaRPr>
          </a:p>
        </p:txBody>
      </p:sp>
      <p:sp>
        <p:nvSpPr>
          <p:cNvPr id="3" name="Subtitle 2">
            <a:extLst>
              <a:ext uri="{FF2B5EF4-FFF2-40B4-BE49-F238E27FC236}">
                <a16:creationId xmlns:a16="http://schemas.microsoft.com/office/drawing/2014/main" id="{678425D7-DAA0-4B7F-AC9F-DE0D9F8035B5}"/>
              </a:ext>
            </a:extLst>
          </p:cNvPr>
          <p:cNvSpPr>
            <a:spLocks noGrp="1"/>
          </p:cNvSpPr>
          <p:nvPr>
            <p:ph type="subTitle" idx="1"/>
          </p:nvPr>
        </p:nvSpPr>
        <p:spPr>
          <a:xfrm>
            <a:off x="6729999" y="4455621"/>
            <a:ext cx="4829101" cy="1238616"/>
          </a:xfrm>
        </p:spPr>
        <p:txBody>
          <a:bodyPr>
            <a:normAutofit/>
          </a:bodyPr>
          <a:lstStyle/>
          <a:p>
            <a:pPr rtl="0">
              <a:spcBef>
                <a:spcPts val="0"/>
              </a:spcBef>
              <a:spcAft>
                <a:spcPts val="0"/>
              </a:spcAft>
            </a:pPr>
            <a:r>
              <a:rPr lang="en-US" sz="1700" b="1" dirty="0" err="1">
                <a:solidFill>
                  <a:schemeClr val="tx1">
                    <a:lumMod val="85000"/>
                    <a:lumOff val="15000"/>
                  </a:schemeClr>
                </a:solidFill>
                <a:latin typeface="+mn-lt"/>
              </a:rPr>
              <a:t>Creado</a:t>
            </a:r>
            <a:r>
              <a:rPr lang="en-US" sz="1700" b="1" dirty="0">
                <a:solidFill>
                  <a:schemeClr val="tx1">
                    <a:lumMod val="85000"/>
                    <a:lumOff val="15000"/>
                  </a:schemeClr>
                </a:solidFill>
                <a:latin typeface="+mn-lt"/>
              </a:rPr>
              <a:t> por</a:t>
            </a:r>
            <a:r>
              <a:rPr lang="en-US" sz="1700" b="1" i="0" u="none" strike="noStrike" dirty="0">
                <a:solidFill>
                  <a:schemeClr val="tx1">
                    <a:lumMod val="85000"/>
                    <a:lumOff val="15000"/>
                  </a:schemeClr>
                </a:solidFill>
                <a:effectLst/>
                <a:latin typeface="+mn-lt"/>
              </a:rPr>
              <a:t>: Health Leads | June 24, 2021 </a:t>
            </a:r>
            <a:endParaRPr lang="en-US" sz="1700" b="0" dirty="0">
              <a:solidFill>
                <a:schemeClr val="tx1">
                  <a:lumMod val="85000"/>
                  <a:lumOff val="15000"/>
                </a:schemeClr>
              </a:solidFill>
              <a:effectLst/>
              <a:latin typeface="+mn-lt"/>
            </a:endParaRPr>
          </a:p>
          <a:p>
            <a:br>
              <a:rPr lang="en-US" sz="1700" dirty="0">
                <a:solidFill>
                  <a:schemeClr val="tx1">
                    <a:lumMod val="85000"/>
                    <a:lumOff val="15000"/>
                  </a:schemeClr>
                </a:solidFill>
                <a:latin typeface="+mn-lt"/>
              </a:rPr>
            </a:br>
            <a:endParaRPr lang="en-US" sz="1700" dirty="0">
              <a:solidFill>
                <a:schemeClr val="tx1">
                  <a:lumMod val="85000"/>
                  <a:lumOff val="15000"/>
                </a:schemeClr>
              </a:solidFill>
              <a:latin typeface="+mn-lt"/>
            </a:endParaRPr>
          </a:p>
        </p:txBody>
      </p:sp>
      <p:pic>
        <p:nvPicPr>
          <p:cNvPr id="4" name="Picture 3" descr="Abstract swirl of moody colors">
            <a:extLst>
              <a:ext uri="{FF2B5EF4-FFF2-40B4-BE49-F238E27FC236}">
                <a16:creationId xmlns:a16="http://schemas.microsoft.com/office/drawing/2014/main" id="{85747A5A-F3CB-435F-AA4E-07E9F5735871}"/>
              </a:ext>
            </a:extLst>
          </p:cNvPr>
          <p:cNvPicPr>
            <a:picLocks noChangeAspect="1"/>
          </p:cNvPicPr>
          <p:nvPr/>
        </p:nvPicPr>
        <p:blipFill rotWithShape="1">
          <a:blip r:embed="rId2"/>
          <a:srcRect l="17369" r="10493" b="-2"/>
          <a:stretch/>
        </p:blipFill>
        <p:spPr>
          <a:xfrm>
            <a:off x="633999" y="640081"/>
            <a:ext cx="5462001" cy="5054156"/>
          </a:xfrm>
          <a:prstGeom prst="rect">
            <a:avLst/>
          </a:prstGeom>
        </p:spPr>
      </p:pic>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99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BF8B-3AAA-423C-A21E-B324C3B94B0E}"/>
              </a:ext>
            </a:extLst>
          </p:cNvPr>
          <p:cNvSpPr>
            <a:spLocks noGrp="1"/>
          </p:cNvSpPr>
          <p:nvPr>
            <p:ph type="title"/>
          </p:nvPr>
        </p:nvSpPr>
        <p:spPr/>
        <p:txBody>
          <a:bodyPr>
            <a:normAutofit fontScale="90000"/>
          </a:bodyPr>
          <a:lstStyle/>
          <a:p>
            <a:pPr rtl="0">
              <a:spcBef>
                <a:spcPts val="0"/>
              </a:spcBef>
              <a:spcAft>
                <a:spcPts val="0"/>
              </a:spcAft>
            </a:pPr>
            <a:r>
              <a:rPr lang="en-US" sz="2200" b="1" i="0" u="none" strike="noStrike" dirty="0" err="1">
                <a:solidFill>
                  <a:srgbClr val="000000"/>
                </a:solidFill>
                <a:effectLst/>
                <a:latin typeface="Calibri" panose="020F0502020204030204" pitchFamily="34" charset="0"/>
              </a:rPr>
              <a:t>Residentes</a:t>
            </a:r>
            <a:r>
              <a:rPr lang="en-US" sz="2200" b="1" i="0" u="none" strike="noStrike" dirty="0">
                <a:solidFill>
                  <a:srgbClr val="000000"/>
                </a:solidFill>
                <a:effectLst/>
                <a:latin typeface="Calibri" panose="020F0502020204030204" pitchFamily="34" charset="0"/>
              </a:rPr>
              <a:t> BIPOC del Este/Oeste del </a:t>
            </a:r>
            <a:r>
              <a:rPr lang="en-US" sz="2200" b="1" i="0" u="none" strike="noStrike" dirty="0" err="1">
                <a:solidFill>
                  <a:srgbClr val="000000"/>
                </a:solidFill>
                <a:effectLst/>
                <a:latin typeface="Calibri" panose="020F0502020204030204" pitchFamily="34" charset="0"/>
              </a:rPr>
              <a:t>Condado</a:t>
            </a:r>
            <a:br>
              <a:rPr lang="en-US" sz="2200" b="0" dirty="0">
                <a:effectLst/>
              </a:rPr>
            </a:br>
            <a:r>
              <a:rPr lang="en-US" sz="2200" i="1" dirty="0" err="1">
                <a:solidFill>
                  <a:srgbClr val="000000"/>
                </a:solidFill>
                <a:latin typeface="Calibri" panose="020F0502020204030204" pitchFamily="34" charset="0"/>
              </a:rPr>
              <a:t>Asesores</a:t>
            </a:r>
            <a:br>
              <a:rPr lang="en-US" sz="2200" b="0" dirty="0">
                <a:effectLst/>
              </a:rPr>
            </a:br>
            <a:r>
              <a:rPr lang="en-US" sz="2200" b="1" i="0" u="none" strike="noStrike" dirty="0">
                <a:solidFill>
                  <a:srgbClr val="000000"/>
                </a:solidFill>
                <a:effectLst/>
                <a:latin typeface="Calibri" panose="020F0502020204030204" pitchFamily="34" charset="0"/>
              </a:rPr>
              <a:t>Roxanne Carrillo Garza,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Healthy Richmond  </a:t>
            </a:r>
            <a:br>
              <a:rPr lang="en-US" sz="2200" b="0" i="0" u="none" strike="noStrike"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Solomon </a:t>
            </a:r>
            <a:r>
              <a:rPr lang="en-US" sz="2200" b="1" i="0" u="none" strike="noStrike" dirty="0" err="1">
                <a:solidFill>
                  <a:srgbClr val="000000"/>
                </a:solidFill>
                <a:effectLst/>
                <a:latin typeface="Calibri" panose="020F0502020204030204" pitchFamily="34" charset="0"/>
              </a:rPr>
              <a:t>Belette</a:t>
            </a:r>
            <a:r>
              <a:rPr lang="en-US" sz="2200" b="1" i="0" u="none" strike="noStrike" dirty="0">
                <a:solidFill>
                  <a:srgbClr val="000000"/>
                </a:solidFill>
                <a:effectLst/>
                <a:latin typeface="Calibri" panose="020F0502020204030204" pitchFamily="34" charset="0"/>
              </a:rPr>
              <a:t>, </a:t>
            </a:r>
            <a:br>
              <a:rPr lang="en-US" sz="2200" b="0" i="0" u="none" strike="noStrike" dirty="0">
                <a:solidFill>
                  <a:srgbClr val="000000"/>
                </a:solidFill>
                <a:effectLst/>
                <a:latin typeface="Calibri" panose="020F0502020204030204" pitchFamily="34" charset="0"/>
              </a:rPr>
            </a:br>
            <a:r>
              <a:rPr lang="en-US" sz="2200" b="0" i="0" u="none" strike="noStrike" dirty="0" err="1">
                <a:solidFill>
                  <a:srgbClr val="000000"/>
                </a:solidFill>
                <a:effectLst/>
                <a:latin typeface="Calibri" panose="020F0502020204030204" pitchFamily="34" charset="0"/>
              </a:rPr>
              <a:t>Alianza</a:t>
            </a:r>
            <a:r>
              <a:rPr lang="en-US" sz="2200" b="0" i="0" u="none" strike="noStrike" dirty="0">
                <a:solidFill>
                  <a:srgbClr val="000000"/>
                </a:solidFill>
                <a:effectLst/>
                <a:latin typeface="Calibri" panose="020F0502020204030204" pitchFamily="34" charset="0"/>
              </a:rPr>
              <a:t> </a:t>
            </a:r>
            <a:r>
              <a:rPr lang="en-US" sz="2200" dirty="0" err="1">
                <a:solidFill>
                  <a:srgbClr val="000000"/>
                </a:solidFill>
                <a:latin typeface="Calibri" panose="020F0502020204030204" pitchFamily="34" charset="0"/>
              </a:rPr>
              <a:t>Comunitaria</a:t>
            </a:r>
            <a:r>
              <a:rPr lang="en-US" sz="2200" dirty="0">
                <a:solidFill>
                  <a:srgbClr val="000000"/>
                </a:solidFill>
                <a:latin typeface="Calibri" panose="020F0502020204030204" pitchFamily="34" charset="0"/>
              </a:rPr>
              <a:t> del Este de Contra Costa</a:t>
            </a:r>
            <a:endParaRPr lang="en-US" dirty="0"/>
          </a:p>
        </p:txBody>
      </p:sp>
      <p:sp>
        <p:nvSpPr>
          <p:cNvPr id="3" name="Content Placeholder 2">
            <a:extLst>
              <a:ext uri="{FF2B5EF4-FFF2-40B4-BE49-F238E27FC236}">
                <a16:creationId xmlns:a16="http://schemas.microsoft.com/office/drawing/2014/main" id="{7EB6EDB5-0C19-4445-BB5C-620A0AF3C783}"/>
              </a:ext>
            </a:extLst>
          </p:cNvPr>
          <p:cNvSpPr>
            <a:spLocks noGrp="1"/>
          </p:cNvSpPr>
          <p:nvPr>
            <p:ph idx="1"/>
          </p:nvPr>
        </p:nvSpPr>
        <p:spPr>
          <a:xfrm>
            <a:off x="4800599" y="731519"/>
            <a:ext cx="7182853" cy="5861785"/>
          </a:xfrm>
        </p:spPr>
        <p:txBody>
          <a:bodyPr>
            <a:normAutofit fontScale="77500" lnSpcReduction="20000"/>
          </a:bodyPr>
          <a:lstStyle/>
          <a:p>
            <a:pPr algn="just" rtl="0">
              <a:spcBef>
                <a:spcPts val="0"/>
              </a:spcBef>
              <a:spcAft>
                <a:spcPts val="0"/>
              </a:spcAft>
            </a:pPr>
            <a:r>
              <a:rPr lang="en-US" b="1" i="1" dirty="0" err="1">
                <a:solidFill>
                  <a:srgbClr val="000000"/>
                </a:solidFill>
                <a:latin typeface="Calibri" panose="020F0502020204030204" pitchFamily="34" charset="0"/>
              </a:rPr>
              <a:t>Resultado</a:t>
            </a:r>
            <a:r>
              <a:rPr lang="en-US" sz="2000" b="1" i="1" u="none" strike="noStrike" dirty="0" err="1">
                <a:solidFill>
                  <a:srgbClr val="000000"/>
                </a:solidFill>
                <a:effectLst/>
                <a:latin typeface="Calibri" panose="020F0502020204030204" pitchFamily="34" charset="0"/>
              </a:rPr>
              <a:t>s</a:t>
            </a:r>
            <a:r>
              <a:rPr lang="en-US" sz="2000" b="1" i="0" u="none" strike="noStrike" dirty="0">
                <a:solidFill>
                  <a:srgbClr val="000000"/>
                </a:solidFill>
                <a:effectLst/>
                <a:latin typeface="Calibri" panose="020F0502020204030204" pitchFamily="34" charset="0"/>
              </a:rPr>
              <a:t>:</a:t>
            </a:r>
            <a:endParaRPr lang="en-US" dirty="0">
              <a:effectLst/>
            </a:endParaRPr>
          </a:p>
          <a:p>
            <a:pPr algn="just" rtl="0" fontAlgn="base">
              <a:spcBef>
                <a:spcPts val="0"/>
              </a:spcBef>
              <a:spcAft>
                <a:spcPts val="0"/>
              </a:spcAft>
              <a:buFont typeface="Arial" panose="020B0604020202020204" pitchFamily="34" charset="0"/>
              <a:buChar char="•"/>
            </a:pPr>
            <a:r>
              <a:rPr lang="en-US" dirty="0" err="1">
                <a:solidFill>
                  <a:srgbClr val="000000"/>
                </a:solidFill>
                <a:latin typeface="Calibri" panose="020F0502020204030204" pitchFamily="34" charset="0"/>
              </a:rPr>
              <a:t>Algunos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reportaron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experiencias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muy</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positivas</a:t>
            </a:r>
            <a:r>
              <a:rPr lang="en-US" dirty="0">
                <a:solidFill>
                  <a:srgbClr val="000000"/>
                </a:solidFill>
                <a:latin typeface="Calibri" panose="020F0502020204030204" pitchFamily="34" charset="0"/>
              </a:rPr>
              <a:t> con los </a:t>
            </a:r>
            <a:r>
              <a:rPr lang="en-US" dirty="0" err="1">
                <a:solidFill>
                  <a:srgbClr val="000000"/>
                </a:solidFill>
                <a:latin typeface="Calibri" panose="020F0502020204030204" pitchFamily="34" charset="0"/>
              </a:rPr>
              <a:t>proveedores</a:t>
            </a:r>
            <a:r>
              <a:rPr lang="en-US" dirty="0">
                <a:solidFill>
                  <a:srgbClr val="000000"/>
                </a:solidFill>
                <a:latin typeface="Calibri" panose="020F0502020204030204" pitchFamily="34" charset="0"/>
              </a:rPr>
              <a:t> de de </a:t>
            </a:r>
            <a:r>
              <a:rPr lang="en-US" dirty="0" err="1">
                <a:solidFill>
                  <a:srgbClr val="000000"/>
                </a:solidFill>
                <a:latin typeface="Calibri" panose="020F0502020204030204" pitchFamily="34" charset="0"/>
              </a:rPr>
              <a:t>servicios</a:t>
            </a:r>
            <a:r>
              <a:rPr lang="en-US" dirty="0">
                <a:solidFill>
                  <a:srgbClr val="000000"/>
                </a:solidFill>
                <a:latin typeface="Calibri" panose="020F0502020204030204" pitchFamily="34" charset="0"/>
              </a:rPr>
              <a:t> de </a:t>
            </a:r>
            <a:r>
              <a:rPr lang="en-US" dirty="0" err="1">
                <a:solidFill>
                  <a:srgbClr val="000000"/>
                </a:solidFill>
                <a:latin typeface="Calibri" panose="020F0502020204030204" pitchFamily="34" charset="0"/>
              </a:rPr>
              <a:t>salud</a:t>
            </a:r>
            <a:r>
              <a:rPr lang="en-US" dirty="0">
                <a:solidFill>
                  <a:srgbClr val="000000"/>
                </a:solidFill>
                <a:latin typeface="Calibri" panose="020F0502020204030204" pitchFamily="34" charset="0"/>
              </a:rPr>
              <a:t> mental. Se </a:t>
            </a:r>
            <a:r>
              <a:rPr lang="en-US" dirty="0" err="1">
                <a:solidFill>
                  <a:srgbClr val="000000"/>
                </a:solidFill>
                <a:latin typeface="Calibri" panose="020F0502020204030204" pitchFamily="34" charset="0"/>
              </a:rPr>
              <a:t>sintieron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cómodos</a:t>
            </a:r>
            <a:r>
              <a:rPr lang="en-US" dirty="0">
                <a:solidFill>
                  <a:srgbClr val="000000"/>
                </a:solidFill>
                <a:latin typeface="Calibri" panose="020F0502020204030204" pitchFamily="34" charset="0"/>
              </a:rPr>
              <a:t> y </a:t>
            </a:r>
            <a:r>
              <a:rPr lang="en-US" dirty="0" err="1">
                <a:solidFill>
                  <a:srgbClr val="000000"/>
                </a:solidFill>
                <a:latin typeface="Calibri" panose="020F0502020204030204" pitchFamily="34" charset="0"/>
              </a:rPr>
              <a:t>apoyados</a:t>
            </a:r>
            <a:r>
              <a:rPr lang="en-US" sz="2000" b="0" i="0" u="none" strike="noStrike" dirty="0">
                <a:solidFill>
                  <a:srgbClr val="000000"/>
                </a:solidFill>
                <a:effectLst/>
                <a:latin typeface="Calibri" panose="020F0502020204030204" pitchFamily="34" charset="0"/>
              </a:rPr>
              <a:t>.</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reportaron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tener</a:t>
            </a:r>
            <a:r>
              <a:rPr lang="en-US" sz="2000" b="0" i="0" u="none" strike="noStrike" dirty="0">
                <a:solidFill>
                  <a:srgbClr val="000000"/>
                </a:solidFill>
                <a:effectLst/>
                <a:latin typeface="Calibri" panose="020F0502020204030204" pitchFamily="34" charset="0"/>
              </a:rPr>
              <a:t> que </a:t>
            </a:r>
            <a:r>
              <a:rPr lang="en-US" sz="2000" b="0" i="0" u="none" strike="noStrike" dirty="0" err="1">
                <a:solidFill>
                  <a:srgbClr val="000000"/>
                </a:solidFill>
                <a:effectLst/>
                <a:latin typeface="Calibri" panose="020F0502020204030204" pitchFamily="34" charset="0"/>
              </a:rPr>
              <a:t>contar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su</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historia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repetidamente</a:t>
            </a:r>
            <a:r>
              <a:rPr lang="en-US" sz="2000" b="0" i="0" u="none" strike="noStrike" dirty="0">
                <a:solidFill>
                  <a:srgbClr val="000000"/>
                </a:solidFill>
                <a:effectLst/>
                <a:latin typeface="Calibri" panose="020F0502020204030204" pitchFamily="34" charset="0"/>
              </a:rPr>
              <a:t> para </a:t>
            </a:r>
            <a:r>
              <a:rPr lang="en-US" sz="2000" b="0" i="0" u="none" strike="noStrike" dirty="0" err="1">
                <a:solidFill>
                  <a:srgbClr val="000000"/>
                </a:solidFill>
                <a:effectLst/>
                <a:latin typeface="Calibri" panose="020F0502020204030204" pitchFamily="34" charset="0"/>
              </a:rPr>
              <a:t>recibir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servicios</a:t>
            </a:r>
            <a:r>
              <a:rPr lang="en-US" sz="2000" b="0" i="0" u="none" strike="noStrike" dirty="0">
                <a:solidFill>
                  <a:srgbClr val="000000"/>
                </a:solidFill>
                <a:effectLst/>
                <a:latin typeface="Calibri" panose="020F0502020204030204" pitchFamily="34" charset="0"/>
              </a:rPr>
              <a:t> y </a:t>
            </a:r>
            <a:r>
              <a:rPr lang="en-US" sz="2000" b="0" i="0" u="none" strike="noStrike" dirty="0" err="1">
                <a:solidFill>
                  <a:srgbClr val="000000"/>
                </a:solidFill>
                <a:effectLst/>
                <a:latin typeface="Calibri" panose="020F0502020204030204" pitchFamily="34" charset="0"/>
              </a:rPr>
              <a:t>esa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repetición</a:t>
            </a:r>
            <a:r>
              <a:rPr lang="en-US" sz="2000" b="0" i="0" u="none" strike="noStrike" dirty="0">
                <a:solidFill>
                  <a:srgbClr val="000000"/>
                </a:solidFill>
                <a:effectLst/>
                <a:latin typeface="Calibri" panose="020F0502020204030204" pitchFamily="34" charset="0"/>
              </a:rPr>
              <a:t> no </a:t>
            </a:r>
            <a:r>
              <a:rPr lang="en-US" sz="2000" b="0" i="0" u="none" strike="noStrike" dirty="0" err="1">
                <a:solidFill>
                  <a:srgbClr val="000000"/>
                </a:solidFill>
                <a:effectLst/>
                <a:latin typeface="Calibri" panose="020F0502020204030204" pitchFamily="34" charset="0"/>
              </a:rPr>
              <a:t>debería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crear</a:t>
            </a:r>
            <a:r>
              <a:rPr lang="en-US" sz="2000" b="0" i="0" u="none" strike="noStrike" dirty="0">
                <a:solidFill>
                  <a:srgbClr val="000000"/>
                </a:solidFill>
                <a:effectLst/>
                <a:latin typeface="Calibri" panose="020F0502020204030204" pitchFamily="34" charset="0"/>
              </a:rPr>
              <a:t> una barrera para </a:t>
            </a:r>
            <a:r>
              <a:rPr lang="en-US" sz="2000" b="0" i="0" u="none" strike="noStrike" dirty="0" err="1">
                <a:solidFill>
                  <a:srgbClr val="000000"/>
                </a:solidFill>
                <a:effectLst/>
                <a:latin typeface="Calibri" panose="020F0502020204030204" pitchFamily="34" charset="0"/>
              </a:rPr>
              <a:t>recibir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asistencia</a:t>
            </a:r>
            <a:r>
              <a:rPr lang="en-US" sz="2000" b="0" i="0" u="none" strike="noStrike" dirty="0">
                <a:solidFill>
                  <a:srgbClr val="000000"/>
                </a:solidFill>
                <a:effectLst/>
                <a:latin typeface="Calibri" panose="020F0502020204030204" pitchFamily="34" charset="0"/>
              </a:rPr>
              <a:t>.</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Algunos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reportan</a:t>
            </a:r>
            <a:r>
              <a:rPr lang="en-US" sz="2000" b="0" i="0" u="none" strike="noStrike" dirty="0">
                <a:solidFill>
                  <a:srgbClr val="000000"/>
                </a:solidFill>
                <a:effectLst/>
                <a:latin typeface="Calibri" panose="020F0502020204030204" pitchFamily="34" charset="0"/>
              </a:rPr>
              <a:t> que es </a:t>
            </a:r>
            <a:r>
              <a:rPr lang="en-US" sz="2000" b="0" i="0" u="none" strike="noStrike" dirty="0" err="1">
                <a:solidFill>
                  <a:srgbClr val="000000"/>
                </a:solidFill>
                <a:effectLst/>
                <a:latin typeface="Calibri" panose="020F0502020204030204" pitchFamily="34" charset="0"/>
              </a:rPr>
              <a:t>difícil</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tener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acceso</a:t>
            </a:r>
            <a:r>
              <a:rPr lang="en-US" sz="2000" b="0" i="0" u="none" strike="noStrike" dirty="0">
                <a:solidFill>
                  <a:srgbClr val="000000"/>
                </a:solidFill>
                <a:effectLst/>
                <a:latin typeface="Calibri" panose="020F0502020204030204" pitchFamily="34" charset="0"/>
              </a:rPr>
              <a:t> a </a:t>
            </a:r>
            <a:r>
              <a:rPr lang="en-US" sz="2000" b="0" i="0" u="none" strike="noStrike" dirty="0" err="1">
                <a:solidFill>
                  <a:srgbClr val="000000"/>
                </a:solidFill>
                <a:effectLst/>
                <a:latin typeface="Calibri" panose="020F0502020204030204" pitchFamily="34" charset="0"/>
              </a:rPr>
              <a:t>información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en</a:t>
            </a:r>
            <a:r>
              <a:rPr lang="en-US" sz="2000" b="0" i="0" u="none" strike="noStrike" dirty="0">
                <a:solidFill>
                  <a:srgbClr val="000000"/>
                </a:solidFill>
                <a:effectLst/>
                <a:latin typeface="Calibri" panose="020F0502020204030204" pitchFamily="34" charset="0"/>
              </a:rPr>
              <a:t> las </a:t>
            </a:r>
            <a:r>
              <a:rPr lang="en-US" sz="2000" b="0" i="0" u="none" strike="noStrike" dirty="0" err="1">
                <a:solidFill>
                  <a:srgbClr val="000000"/>
                </a:solidFill>
                <a:effectLst/>
                <a:latin typeface="Calibri" panose="020F0502020204030204" pitchFamily="34" charset="0"/>
              </a:rPr>
              <a:t>comunidades</a:t>
            </a:r>
            <a:r>
              <a:rPr lang="en-US" sz="2000" b="0" i="0" u="none" strike="noStrike" dirty="0">
                <a:solidFill>
                  <a:srgbClr val="000000"/>
                </a:solidFill>
                <a:effectLst/>
                <a:latin typeface="Calibri" panose="020F0502020204030204" pitchFamily="34" charset="0"/>
              </a:rPr>
              <a:t> Negras. Se </a:t>
            </a:r>
            <a:r>
              <a:rPr lang="en-US" sz="2000" b="0" i="0" u="none" strike="noStrike" dirty="0" err="1">
                <a:solidFill>
                  <a:srgbClr val="000000"/>
                </a:solidFill>
                <a:effectLst/>
                <a:latin typeface="Calibri" panose="020F0502020204030204" pitchFamily="34" charset="0"/>
              </a:rPr>
              <a:t>necesita</a:t>
            </a:r>
            <a:r>
              <a:rPr lang="en-US" sz="2000" b="0" i="0" u="none" strike="noStrike" dirty="0">
                <a:solidFill>
                  <a:srgbClr val="000000"/>
                </a:solidFill>
                <a:effectLst/>
                <a:latin typeface="Calibri" panose="020F0502020204030204" pitchFamily="34" charset="0"/>
              </a:rPr>
              <a:t> una </a:t>
            </a:r>
            <a:r>
              <a:rPr lang="en-US" sz="2000" b="0" i="0" u="none" strike="noStrike" dirty="0" err="1">
                <a:solidFill>
                  <a:srgbClr val="000000"/>
                </a:solidFill>
                <a:effectLst/>
                <a:latin typeface="Calibri" panose="020F0502020204030204" pitchFamily="34" charset="0"/>
              </a:rPr>
              <a:t>situación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trágica</a:t>
            </a:r>
            <a:r>
              <a:rPr lang="en-US" sz="2000" b="0" i="0" u="none" strike="noStrike" dirty="0">
                <a:solidFill>
                  <a:srgbClr val="000000"/>
                </a:solidFill>
                <a:effectLst/>
                <a:latin typeface="Calibri" panose="020F0502020204030204" pitchFamily="34" charset="0"/>
              </a:rPr>
              <a:t> o </a:t>
            </a:r>
            <a:r>
              <a:rPr lang="en-US" dirty="0">
                <a:solidFill>
                  <a:srgbClr val="000000"/>
                </a:solidFill>
                <a:latin typeface="Calibri" panose="020F0502020204030204" pitchFamily="34" charset="0"/>
              </a:rPr>
              <a:t>que </a:t>
            </a:r>
            <a:r>
              <a:rPr lang="en-US" dirty="0" err="1">
                <a:solidFill>
                  <a:srgbClr val="000000"/>
                </a:solidFill>
                <a:latin typeface="Calibri" panose="020F0502020204030204" pitchFamily="34" charset="0"/>
              </a:rPr>
              <a:t>ocurra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violencia</a:t>
            </a:r>
            <a:r>
              <a:rPr lang="en-US" dirty="0">
                <a:solidFill>
                  <a:srgbClr val="000000"/>
                </a:solidFill>
                <a:latin typeface="Calibri" panose="020F0502020204030204" pitchFamily="34" charset="0"/>
              </a:rPr>
              <a:t> para </a:t>
            </a:r>
            <a:r>
              <a:rPr lang="en-US" dirty="0" err="1">
                <a:solidFill>
                  <a:srgbClr val="000000"/>
                </a:solidFill>
                <a:latin typeface="Calibri" panose="020F0502020204030204" pitchFamily="34" charset="0"/>
              </a:rPr>
              <a:t>proporcionar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servicios</a:t>
            </a:r>
            <a:r>
              <a:rPr lang="en-US" dirty="0">
                <a:solidFill>
                  <a:srgbClr val="000000"/>
                </a:solidFill>
                <a:latin typeface="Calibri" panose="020F0502020204030204" pitchFamily="34" charset="0"/>
              </a:rPr>
              <a:t> tales </a:t>
            </a:r>
            <a:r>
              <a:rPr lang="en-US" dirty="0" err="1">
                <a:solidFill>
                  <a:srgbClr val="000000"/>
                </a:solidFill>
                <a:latin typeface="Calibri" panose="020F0502020204030204" pitchFamily="34" charset="0"/>
              </a:rPr>
              <a:t>como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salud</a:t>
            </a:r>
            <a:r>
              <a:rPr lang="en-US" dirty="0">
                <a:solidFill>
                  <a:srgbClr val="000000"/>
                </a:solidFill>
                <a:latin typeface="Calibri" panose="020F0502020204030204" pitchFamily="34" charset="0"/>
              </a:rPr>
              <a:t> mental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respuesta</a:t>
            </a:r>
            <a:r>
              <a:rPr lang="en-US" dirty="0">
                <a:solidFill>
                  <a:srgbClr val="000000"/>
                </a:solidFill>
                <a:latin typeface="Calibri" panose="020F0502020204030204" pitchFamily="34" charset="0"/>
              </a:rPr>
              <a:t> a una crisis.</a:t>
            </a:r>
            <a:r>
              <a:rPr lang="en-US" sz="2000" b="0" i="0" u="none" strike="noStrike" dirty="0">
                <a:solidFill>
                  <a:srgbClr val="000000"/>
                </a:solidFill>
                <a:effectLst/>
                <a:latin typeface="Calibri" panose="020F0502020204030204" pitchFamily="34" charset="0"/>
              </a:rPr>
              <a:t>.</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Algunos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sentir</a:t>
            </a:r>
            <a:r>
              <a:rPr lang="en-US" sz="2000" b="0" i="0" u="none" strike="noStrike" dirty="0">
                <a:solidFill>
                  <a:srgbClr val="000000"/>
                </a:solidFill>
                <a:effectLst/>
                <a:latin typeface="Calibri" panose="020F0502020204030204" pitchFamily="34" charset="0"/>
              </a:rPr>
              <a:t> los </a:t>
            </a:r>
            <a:r>
              <a:rPr lang="en-US" sz="2000" b="0" i="0" u="none" strike="noStrike" dirty="0" err="1">
                <a:solidFill>
                  <a:srgbClr val="000000"/>
                </a:solidFill>
                <a:effectLst/>
                <a:latin typeface="Calibri" panose="020F0502020204030204" pitchFamily="34" charset="0"/>
              </a:rPr>
              <a:t>beneficios</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recibir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servicios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pero</a:t>
            </a:r>
            <a:r>
              <a:rPr lang="en-US" dirty="0">
                <a:solidFill>
                  <a:srgbClr val="000000"/>
                </a:solidFill>
                <a:latin typeface="Calibri" panose="020F0502020204030204" pitchFamily="34" charset="0"/>
              </a:rPr>
              <a:t> hay que </a:t>
            </a:r>
            <a:r>
              <a:rPr lang="en-US" dirty="0" err="1">
                <a:solidFill>
                  <a:srgbClr val="000000"/>
                </a:solidFill>
                <a:latin typeface="Calibri" panose="020F0502020204030204" pitchFamily="34" charset="0"/>
              </a:rPr>
              <a:t>navegar</a:t>
            </a:r>
            <a:r>
              <a:rPr lang="en-US" dirty="0">
                <a:solidFill>
                  <a:srgbClr val="000000"/>
                </a:solidFill>
                <a:latin typeface="Calibri" panose="020F0502020204030204" pitchFamily="34" charset="0"/>
              </a:rPr>
              <a:t> a </a:t>
            </a:r>
            <a:r>
              <a:rPr lang="en-US" dirty="0" err="1">
                <a:solidFill>
                  <a:srgbClr val="000000"/>
                </a:solidFill>
                <a:latin typeface="Calibri" panose="020F0502020204030204" pitchFamily="34" charset="0"/>
              </a:rPr>
              <a:t>través</a:t>
            </a:r>
            <a:r>
              <a:rPr lang="en-US" dirty="0">
                <a:solidFill>
                  <a:srgbClr val="000000"/>
                </a:solidFill>
                <a:latin typeface="Calibri" panose="020F0502020204030204" pitchFamily="34" charset="0"/>
              </a:rPr>
              <a:t> de </a:t>
            </a:r>
            <a:r>
              <a:rPr lang="en-US" dirty="0" err="1">
                <a:solidFill>
                  <a:srgbClr val="000000"/>
                </a:solidFill>
                <a:latin typeface="Calibri" panose="020F0502020204030204" pitchFamily="34" charset="0"/>
              </a:rPr>
              <a:t>muchos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desafíos</a:t>
            </a:r>
            <a:r>
              <a:rPr lang="en-US" dirty="0">
                <a:solidFill>
                  <a:srgbClr val="000000"/>
                </a:solidFill>
                <a:latin typeface="Calibri" panose="020F0502020204030204" pitchFamily="34" charset="0"/>
              </a:rPr>
              <a:t> para </a:t>
            </a:r>
            <a:r>
              <a:rPr lang="en-US" dirty="0" err="1">
                <a:solidFill>
                  <a:srgbClr val="000000"/>
                </a:solidFill>
                <a:latin typeface="Calibri" panose="020F0502020204030204" pitchFamily="34" charset="0"/>
              </a:rPr>
              <a:t>recibir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esos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servicios</a:t>
            </a:r>
            <a:r>
              <a:rPr lang="en-US" dirty="0">
                <a:solidFill>
                  <a:srgbClr val="000000"/>
                </a:solidFill>
                <a:latin typeface="Calibri" panose="020F0502020204030204" pitchFamily="34" charset="0"/>
              </a:rPr>
              <a:t>.</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reportaron</a:t>
            </a:r>
            <a:r>
              <a:rPr lang="en-US" sz="2000" b="0" i="0" u="none" strike="noStrike" dirty="0">
                <a:solidFill>
                  <a:srgbClr val="000000"/>
                </a:solidFill>
                <a:effectLst/>
                <a:latin typeface="Calibri" panose="020F0502020204030204" pitchFamily="34" charset="0"/>
              </a:rPr>
              <a:t> que sus </a:t>
            </a:r>
            <a:r>
              <a:rPr lang="en-US" sz="2000" b="0" i="0" u="none" strike="noStrike" dirty="0" err="1">
                <a:solidFill>
                  <a:srgbClr val="000000"/>
                </a:solidFill>
                <a:effectLst/>
                <a:latin typeface="Calibri" panose="020F0502020204030204" pitchFamily="34" charset="0"/>
              </a:rPr>
              <a:t>identidades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fueron</a:t>
            </a:r>
            <a:r>
              <a:rPr lang="en-US" sz="2000" b="0" i="0" u="none" strike="noStrike" dirty="0">
                <a:solidFill>
                  <a:srgbClr val="000000"/>
                </a:solidFill>
                <a:effectLst/>
                <a:latin typeface="Calibri" panose="020F0502020204030204" pitchFamily="34" charset="0"/>
              </a:rPr>
              <a:t> los </a:t>
            </a:r>
            <a:r>
              <a:rPr lang="en-US" sz="2000" b="0" i="0" u="none" strike="noStrike" dirty="0" err="1">
                <a:solidFill>
                  <a:srgbClr val="000000"/>
                </a:solidFill>
                <a:effectLst/>
                <a:latin typeface="Calibri" panose="020F0502020204030204" pitchFamily="34" charset="0"/>
              </a:rPr>
              <a:t>motivos</a:t>
            </a:r>
            <a:r>
              <a:rPr lang="en-US" sz="2000" b="0" i="0" u="none" strike="noStrike" dirty="0">
                <a:solidFill>
                  <a:srgbClr val="000000"/>
                </a:solidFill>
                <a:effectLst/>
                <a:latin typeface="Calibri" panose="020F0502020204030204" pitchFamily="34" charset="0"/>
              </a:rPr>
              <a:t> por los </a:t>
            </a:r>
            <a:r>
              <a:rPr lang="en-US" sz="2000" b="0" i="0" u="none" strike="noStrike" dirty="0" err="1">
                <a:solidFill>
                  <a:srgbClr val="000000"/>
                </a:solidFill>
                <a:effectLst/>
                <a:latin typeface="Calibri" panose="020F0502020204030204" pitchFamily="34" charset="0"/>
              </a:rPr>
              <a:t>cuales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experimentaron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varias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formas</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discriminación</a:t>
            </a:r>
            <a:r>
              <a:rPr lang="en-US" dirty="0">
                <a:solidFill>
                  <a:srgbClr val="000000"/>
                </a:solidFill>
                <a:latin typeface="Calibri" panose="020F0502020204030204" pitchFamily="34" charset="0"/>
              </a:rPr>
              <a:t>. Por </a:t>
            </a:r>
            <a:r>
              <a:rPr lang="en-US" dirty="0" err="1">
                <a:solidFill>
                  <a:srgbClr val="000000"/>
                </a:solidFill>
                <a:latin typeface="Calibri" panose="020F0502020204030204" pitchFamily="34" charset="0"/>
              </a:rPr>
              <a:t>ejemplo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inmigrantes</a:t>
            </a:r>
            <a:r>
              <a:rPr lang="en-US" dirty="0">
                <a:solidFill>
                  <a:srgbClr val="000000"/>
                </a:solidFill>
                <a:latin typeface="Calibri" panose="020F0502020204030204" pitchFamily="34" charset="0"/>
              </a:rPr>
              <a:t> con </a:t>
            </a:r>
            <a:r>
              <a:rPr lang="en-US" dirty="0" err="1">
                <a:solidFill>
                  <a:srgbClr val="000000"/>
                </a:solidFill>
                <a:latin typeface="Calibri" panose="020F0502020204030204" pitchFamily="34" charset="0"/>
              </a:rPr>
              <a:t>habilidades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limitadas</a:t>
            </a:r>
            <a:r>
              <a:rPr lang="en-US" dirty="0">
                <a:solidFill>
                  <a:srgbClr val="000000"/>
                </a:solidFill>
                <a:latin typeface="Calibri" panose="020F0502020204030204" pitchFamily="34" charset="0"/>
              </a:rPr>
              <a:t> para </a:t>
            </a:r>
            <a:r>
              <a:rPr lang="en-US" dirty="0" err="1">
                <a:solidFill>
                  <a:srgbClr val="000000"/>
                </a:solidFill>
                <a:latin typeface="Calibri" panose="020F0502020204030204" pitchFamily="34" charset="0"/>
              </a:rPr>
              <a:t>comunicarse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inglés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experimentaron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discriminación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sutil</a:t>
            </a:r>
            <a:r>
              <a:rPr lang="en-US" dirty="0">
                <a:solidFill>
                  <a:srgbClr val="000000"/>
                </a:solidFill>
                <a:latin typeface="Calibri" panose="020F0502020204030204" pitchFamily="34" charset="0"/>
              </a:rPr>
              <a:t> y </a:t>
            </a:r>
            <a:r>
              <a:rPr lang="en-US" dirty="0" err="1">
                <a:solidFill>
                  <a:srgbClr val="000000"/>
                </a:solidFill>
                <a:latin typeface="Calibri" panose="020F0502020204030204" pitchFamily="34" charset="0"/>
              </a:rPr>
              <a:t>obvia</a:t>
            </a:r>
            <a:r>
              <a:rPr lang="en-US" dirty="0">
                <a:solidFill>
                  <a:srgbClr val="000000"/>
                </a:solidFill>
                <a:latin typeface="Calibri" panose="020F0502020204030204" pitchFamily="34" charset="0"/>
              </a:rPr>
              <a:t> al </a:t>
            </a:r>
            <a:r>
              <a:rPr lang="en-US" dirty="0" err="1">
                <a:solidFill>
                  <a:srgbClr val="000000"/>
                </a:solidFill>
                <a:latin typeface="Calibri" panose="020F0502020204030204" pitchFamily="34" charset="0"/>
              </a:rPr>
              <a:t>tratar</a:t>
            </a:r>
            <a:r>
              <a:rPr lang="en-US" dirty="0">
                <a:solidFill>
                  <a:srgbClr val="000000"/>
                </a:solidFill>
                <a:latin typeface="Calibri" panose="020F0502020204030204" pitchFamily="34" charset="0"/>
              </a:rPr>
              <a:t> de </a:t>
            </a:r>
            <a:r>
              <a:rPr lang="en-US" dirty="0" err="1">
                <a:solidFill>
                  <a:srgbClr val="000000"/>
                </a:solidFill>
                <a:latin typeface="Calibri" panose="020F0502020204030204" pitchFamily="34" charset="0"/>
              </a:rPr>
              <a:t>obtener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servicios</a:t>
            </a:r>
            <a:r>
              <a:rPr lang="en-US" dirty="0">
                <a:solidFill>
                  <a:srgbClr val="000000"/>
                </a:solidFill>
                <a:latin typeface="Calibri" panose="020F0502020204030204" pitchFamily="34" charset="0"/>
              </a:rPr>
              <a:t>.</a:t>
            </a:r>
            <a:r>
              <a:rPr lang="en-US" sz="2000" b="0" i="0" u="none" strike="noStrike" dirty="0">
                <a:solidFill>
                  <a:srgbClr val="000000"/>
                </a:solidFill>
                <a:effectLst/>
                <a:latin typeface="Calibri" panose="020F0502020204030204" pitchFamily="34" charset="0"/>
              </a:rPr>
              <a:t> Una </a:t>
            </a:r>
            <a:r>
              <a:rPr lang="en-US" sz="2000" b="0" i="0" u="none" strike="noStrike" dirty="0" err="1">
                <a:solidFill>
                  <a:srgbClr val="000000"/>
                </a:solidFill>
                <a:effectLst/>
                <a:latin typeface="Calibri" panose="020F0502020204030204" pitchFamily="34" charset="0"/>
              </a:rPr>
              <a:t>participante</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raza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negra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indicó</a:t>
            </a:r>
            <a:r>
              <a:rPr lang="en-US" sz="2000" b="0" i="0" u="none" strike="noStrike" dirty="0">
                <a:solidFill>
                  <a:srgbClr val="000000"/>
                </a:solidFill>
                <a:effectLst/>
                <a:latin typeface="Calibri" panose="020F0502020204030204" pitchFamily="34" charset="0"/>
              </a:rPr>
              <a:t> que </a:t>
            </a:r>
            <a:r>
              <a:rPr lang="en-US" sz="2000" b="0" i="0" u="none" strike="noStrike" dirty="0" err="1">
                <a:solidFill>
                  <a:srgbClr val="000000"/>
                </a:solidFill>
                <a:effectLst/>
                <a:latin typeface="Calibri" panose="020F0502020204030204" pitchFamily="34" charset="0"/>
              </a:rPr>
              <a:t>ella</a:t>
            </a:r>
            <a:r>
              <a:rPr lang="en-US" sz="2000" b="0" i="0" u="none" strike="noStrike" dirty="0">
                <a:solidFill>
                  <a:srgbClr val="000000"/>
                </a:solidFill>
                <a:effectLst/>
                <a:latin typeface="Calibri" panose="020F0502020204030204" pitchFamily="34" charset="0"/>
              </a:rPr>
              <a:t> solo </a:t>
            </a:r>
            <a:r>
              <a:rPr lang="en-US" sz="2000" b="0" i="0" u="none" strike="noStrike" dirty="0" err="1">
                <a:solidFill>
                  <a:srgbClr val="000000"/>
                </a:solidFill>
                <a:effectLst/>
                <a:latin typeface="Calibri" panose="020F0502020204030204" pitchFamily="34" charset="0"/>
              </a:rPr>
              <a:t>tuvo</a:t>
            </a:r>
            <a:r>
              <a:rPr lang="en-US" dirty="0">
                <a:solidFill>
                  <a:srgbClr val="000000"/>
                </a:solidFill>
                <a:latin typeface="Calibri" panose="020F0502020204030204" pitchFamily="34" charset="0"/>
              </a:rPr>
              <a:t> una </a:t>
            </a:r>
            <a:r>
              <a:rPr lang="en-US" dirty="0" err="1">
                <a:solidFill>
                  <a:srgbClr val="000000"/>
                </a:solidFill>
                <a:latin typeface="Calibri" panose="020F0502020204030204" pitchFamily="34" charset="0"/>
              </a:rPr>
              <a:t>buena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experiencia</a:t>
            </a:r>
            <a:r>
              <a:rPr lang="en-US" dirty="0">
                <a:solidFill>
                  <a:srgbClr val="000000"/>
                </a:solidFill>
                <a:latin typeface="Calibri" panose="020F0502020204030204" pitchFamily="34" charset="0"/>
              </a:rPr>
              <a:t> con los </a:t>
            </a:r>
            <a:r>
              <a:rPr lang="en-US" dirty="0" err="1">
                <a:solidFill>
                  <a:srgbClr val="000000"/>
                </a:solidFill>
                <a:latin typeface="Calibri" panose="020F0502020204030204" pitchFamily="34" charset="0"/>
              </a:rPr>
              <a:t>cuidados</a:t>
            </a:r>
            <a:r>
              <a:rPr lang="en-US" dirty="0">
                <a:solidFill>
                  <a:srgbClr val="000000"/>
                </a:solidFill>
                <a:latin typeface="Calibri" panose="020F0502020204030204" pitchFamily="34" charset="0"/>
              </a:rPr>
              <a:t> de </a:t>
            </a:r>
            <a:r>
              <a:rPr lang="en-US" dirty="0" err="1">
                <a:solidFill>
                  <a:srgbClr val="000000"/>
                </a:solidFill>
                <a:latin typeface="Calibri" panose="020F0502020204030204" pitchFamily="34" charset="0"/>
              </a:rPr>
              <a:t>salud</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relacionados</a:t>
            </a:r>
            <a:r>
              <a:rPr lang="en-US" dirty="0">
                <a:solidFill>
                  <a:srgbClr val="000000"/>
                </a:solidFill>
                <a:latin typeface="Calibri" panose="020F0502020204030204" pitchFamily="34" charset="0"/>
              </a:rPr>
              <a:t> con el </a:t>
            </a:r>
            <a:r>
              <a:rPr lang="en-US" dirty="0" err="1">
                <a:solidFill>
                  <a:srgbClr val="000000"/>
                </a:solidFill>
                <a:latin typeface="Calibri" panose="020F0502020204030204" pitchFamily="34" charset="0"/>
              </a:rPr>
              <a:t>embarazo</a:t>
            </a:r>
            <a:r>
              <a:rPr lang="en-US" dirty="0">
                <a:solidFill>
                  <a:srgbClr val="000000"/>
                </a:solidFill>
                <a:latin typeface="Calibri" panose="020F0502020204030204" pitchFamily="34" charset="0"/>
              </a:rPr>
              <a:t>. De lo </a:t>
            </a:r>
            <a:r>
              <a:rPr lang="en-US" dirty="0" err="1">
                <a:solidFill>
                  <a:srgbClr val="000000"/>
                </a:solidFill>
                <a:latin typeface="Calibri" panose="020F0502020204030204" pitchFamily="34" charset="0"/>
              </a:rPr>
              <a:t>contrario</a:t>
            </a:r>
            <a:r>
              <a:rPr lang="en-US" dirty="0">
                <a:solidFill>
                  <a:srgbClr val="000000"/>
                </a:solidFill>
                <a:latin typeface="Calibri" panose="020F0502020204030204" pitchFamily="34" charset="0"/>
              </a:rPr>
              <a:t>, los </a:t>
            </a:r>
            <a:r>
              <a:rPr lang="en-US" dirty="0" err="1">
                <a:solidFill>
                  <a:srgbClr val="000000"/>
                </a:solidFill>
                <a:latin typeface="Calibri" panose="020F0502020204030204" pitchFamily="34" charset="0"/>
              </a:rPr>
              <a:t>estereotipos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tuvieron</a:t>
            </a:r>
            <a:r>
              <a:rPr lang="en-US" dirty="0">
                <a:solidFill>
                  <a:srgbClr val="000000"/>
                </a:solidFill>
                <a:latin typeface="Calibri" panose="020F0502020204030204" pitchFamily="34" charset="0"/>
              </a:rPr>
              <a:t> un </a:t>
            </a:r>
            <a:r>
              <a:rPr lang="en-US" dirty="0" err="1">
                <a:solidFill>
                  <a:srgbClr val="000000"/>
                </a:solidFill>
                <a:latin typeface="Calibri" panose="020F0502020204030204" pitchFamily="34" charset="0"/>
              </a:rPr>
              <a:t>impacto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su</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experiencia</a:t>
            </a:r>
            <a:r>
              <a:rPr lang="en-US" dirty="0">
                <a:solidFill>
                  <a:srgbClr val="000000"/>
                </a:solidFill>
                <a:latin typeface="Calibri" panose="020F0502020204030204" pitchFamily="34" charset="0"/>
              </a:rPr>
              <a:t> al acceder a los </a:t>
            </a:r>
            <a:r>
              <a:rPr lang="en-US" dirty="0" err="1">
                <a:solidFill>
                  <a:srgbClr val="000000"/>
                </a:solidFill>
                <a:latin typeface="Calibri" panose="020F0502020204030204" pitchFamily="34" charset="0"/>
              </a:rPr>
              <a:t>servicios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Muy</a:t>
            </a:r>
            <a:r>
              <a:rPr lang="en-US" dirty="0">
                <a:solidFill>
                  <a:srgbClr val="000000"/>
                </a:solidFill>
                <a:latin typeface="Calibri" panose="020F0502020204030204" pitchFamily="34" charset="0"/>
              </a:rPr>
              <a:t> a menudo, la </a:t>
            </a:r>
            <a:r>
              <a:rPr lang="en-US" dirty="0" err="1">
                <a:solidFill>
                  <a:srgbClr val="000000"/>
                </a:solidFill>
                <a:latin typeface="Calibri" panose="020F0502020204030204" pitchFamily="34" charset="0"/>
              </a:rPr>
              <a:t>identidad</a:t>
            </a:r>
            <a:r>
              <a:rPr lang="en-US" dirty="0">
                <a:solidFill>
                  <a:srgbClr val="000000"/>
                </a:solidFill>
                <a:latin typeface="Calibri" panose="020F0502020204030204" pitchFamily="34" charset="0"/>
              </a:rPr>
              <a:t> racial y el puro </a:t>
            </a:r>
            <a:r>
              <a:rPr lang="en-US" dirty="0" err="1">
                <a:solidFill>
                  <a:srgbClr val="000000"/>
                </a:solidFill>
                <a:latin typeface="Calibri" panose="020F0502020204030204" pitchFamily="34" charset="0"/>
              </a:rPr>
              <a:t>estatus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económico</a:t>
            </a:r>
            <a:r>
              <a:rPr lang="en-US" dirty="0">
                <a:solidFill>
                  <a:srgbClr val="000000"/>
                </a:solidFill>
                <a:latin typeface="Calibri" panose="020F0502020204030204" pitchFamily="34" charset="0"/>
              </a:rPr>
              <a:t> pone a los </a:t>
            </a:r>
            <a:r>
              <a:rPr lang="en-US" dirty="0" err="1">
                <a:solidFill>
                  <a:srgbClr val="000000"/>
                </a:solidFill>
                <a:latin typeface="Calibri" panose="020F0502020204030204" pitchFamily="34" charset="0"/>
              </a:rPr>
              <a:t>aplicantes</a:t>
            </a:r>
            <a:r>
              <a:rPr lang="en-US" dirty="0">
                <a:solidFill>
                  <a:srgbClr val="000000"/>
                </a:solidFill>
                <a:latin typeface="Calibri" panose="020F0502020204030204" pitchFamily="34" charset="0"/>
              </a:rPr>
              <a:t> a </a:t>
            </a:r>
            <a:r>
              <a:rPr lang="en-US" dirty="0" err="1">
                <a:solidFill>
                  <a:srgbClr val="000000"/>
                </a:solidFill>
                <a:latin typeface="Calibri" panose="020F0502020204030204" pitchFamily="34" charset="0"/>
              </a:rPr>
              <a:t>servicios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una </a:t>
            </a:r>
            <a:r>
              <a:rPr lang="en-US" dirty="0" err="1">
                <a:solidFill>
                  <a:srgbClr val="000000"/>
                </a:solidFill>
                <a:latin typeface="Calibri" panose="020F0502020204030204" pitchFamily="34" charset="0"/>
              </a:rPr>
              <a:t>posición</a:t>
            </a:r>
            <a:r>
              <a:rPr lang="en-US" dirty="0">
                <a:solidFill>
                  <a:srgbClr val="000000"/>
                </a:solidFill>
                <a:latin typeface="Calibri" panose="020F0502020204030204" pitchFamily="34" charset="0"/>
              </a:rPr>
              <a:t> que no es “</a:t>
            </a:r>
            <a:r>
              <a:rPr lang="en-US" dirty="0" err="1">
                <a:solidFill>
                  <a:srgbClr val="000000"/>
                </a:solidFill>
                <a:latin typeface="Calibri" panose="020F0502020204030204" pitchFamily="34" charset="0"/>
              </a:rPr>
              <a:t>igualitaria”ante</a:t>
            </a:r>
            <a:r>
              <a:rPr lang="en-US" dirty="0">
                <a:solidFill>
                  <a:srgbClr val="000000"/>
                </a:solidFill>
                <a:latin typeface="Calibri" panose="020F0502020204030204" pitchFamily="34" charset="0"/>
              </a:rPr>
              <a:t> los </a:t>
            </a:r>
            <a:r>
              <a:rPr lang="en-US" dirty="0" err="1">
                <a:solidFill>
                  <a:srgbClr val="000000"/>
                </a:solidFill>
                <a:latin typeface="Calibri" panose="020F0502020204030204" pitchFamily="34" charset="0"/>
              </a:rPr>
              <a:t>ojos</a:t>
            </a:r>
            <a:r>
              <a:rPr lang="en-US" dirty="0">
                <a:solidFill>
                  <a:srgbClr val="000000"/>
                </a:solidFill>
                <a:latin typeface="Calibri" panose="020F0502020204030204" pitchFamily="34" charset="0"/>
              </a:rPr>
              <a:t> de </a:t>
            </a:r>
            <a:r>
              <a:rPr lang="en-US" dirty="0" err="1">
                <a:solidFill>
                  <a:srgbClr val="000000"/>
                </a:solidFill>
                <a:latin typeface="Calibri" panose="020F0502020204030204" pitchFamily="34" charset="0"/>
              </a:rPr>
              <a:t>aquellos</a:t>
            </a:r>
            <a:r>
              <a:rPr lang="en-US" dirty="0">
                <a:solidFill>
                  <a:srgbClr val="000000"/>
                </a:solidFill>
                <a:latin typeface="Calibri" panose="020F0502020204030204" pitchFamily="34" charset="0"/>
              </a:rPr>
              <a:t> que </a:t>
            </a:r>
            <a:r>
              <a:rPr lang="en-US" dirty="0" err="1">
                <a:solidFill>
                  <a:srgbClr val="000000"/>
                </a:solidFill>
                <a:latin typeface="Calibri" panose="020F0502020204030204" pitchFamily="34" charset="0"/>
              </a:rPr>
              <a:t>determinan</a:t>
            </a:r>
            <a:r>
              <a:rPr lang="en-US" dirty="0">
                <a:solidFill>
                  <a:srgbClr val="000000"/>
                </a:solidFill>
                <a:latin typeface="Calibri" panose="020F0502020204030204" pitchFamily="34" charset="0"/>
              </a:rPr>
              <a:t> el </a:t>
            </a:r>
            <a:r>
              <a:rPr lang="en-US" dirty="0" err="1">
                <a:solidFill>
                  <a:srgbClr val="000000"/>
                </a:solidFill>
                <a:latin typeface="Calibri" panose="020F0502020204030204" pitchFamily="34" charset="0"/>
              </a:rPr>
              <a:t>estatus</a:t>
            </a:r>
            <a:r>
              <a:rPr lang="en-US" dirty="0">
                <a:solidFill>
                  <a:srgbClr val="000000"/>
                </a:solidFill>
                <a:latin typeface="Calibri" panose="020F0502020204030204" pitchFamily="34" charset="0"/>
              </a:rPr>
              <a:t> de </a:t>
            </a:r>
            <a:r>
              <a:rPr lang="en-US" dirty="0" err="1">
                <a:solidFill>
                  <a:srgbClr val="000000"/>
                </a:solidFill>
                <a:latin typeface="Calibri" panose="020F0502020204030204" pitchFamily="34" charset="0"/>
              </a:rPr>
              <a:t>su</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petición</a:t>
            </a:r>
            <a:r>
              <a:rPr lang="en-US" dirty="0">
                <a:solidFill>
                  <a:srgbClr val="000000"/>
                </a:solidFill>
                <a:latin typeface="Calibri" panose="020F0502020204030204" pitchFamily="34" charset="0"/>
              </a:rPr>
              <a:t>. </a:t>
            </a:r>
            <a:endParaRPr lang="en-US" sz="20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reportaron</a:t>
            </a:r>
            <a:r>
              <a:rPr lang="en-US" sz="2000" b="0" i="0" u="none" strike="noStrike" dirty="0">
                <a:solidFill>
                  <a:srgbClr val="000000"/>
                </a:solidFill>
                <a:effectLst/>
                <a:latin typeface="Calibri" panose="020F0502020204030204" pitchFamily="34" charset="0"/>
              </a:rPr>
              <a:t> que era </a:t>
            </a:r>
            <a:r>
              <a:rPr lang="en-US" sz="2000" b="0" i="0" u="none" strike="noStrike" dirty="0" err="1">
                <a:solidFill>
                  <a:srgbClr val="000000"/>
                </a:solidFill>
                <a:effectLst/>
                <a:latin typeface="Calibri" panose="020F0502020204030204" pitchFamily="34" charset="0"/>
              </a:rPr>
              <a:t>apropiado</a:t>
            </a:r>
            <a:r>
              <a:rPr lang="en-US" sz="2000" b="0" i="0" u="none" strike="noStrike" dirty="0">
                <a:solidFill>
                  <a:srgbClr val="000000"/>
                </a:solidFill>
                <a:effectLst/>
                <a:latin typeface="Calibri" panose="020F0502020204030204" pitchFamily="34" charset="0"/>
              </a:rPr>
              <a:t> </a:t>
            </a:r>
            <a:r>
              <a:rPr lang="en-US" dirty="0">
                <a:solidFill>
                  <a:srgbClr val="000000"/>
                </a:solidFill>
                <a:latin typeface="Calibri" panose="020F0502020204030204" pitchFamily="34" charset="0"/>
              </a:rPr>
              <a:t>que se </a:t>
            </a:r>
            <a:r>
              <a:rPr lang="en-US" dirty="0" err="1">
                <a:solidFill>
                  <a:srgbClr val="000000"/>
                </a:solidFill>
                <a:latin typeface="Calibri" panose="020F0502020204030204" pitchFamily="34" charset="0"/>
              </a:rPr>
              <a:t>compartiera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información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sobre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ellos</a:t>
            </a:r>
            <a:r>
              <a:rPr lang="en-US" dirty="0">
                <a:solidFill>
                  <a:srgbClr val="000000"/>
                </a:solidFill>
                <a:latin typeface="Calibri" panose="020F0502020204030204" pitchFamily="34" charset="0"/>
              </a:rPr>
              <a:t> con </a:t>
            </a:r>
            <a:r>
              <a:rPr lang="en-US" dirty="0" err="1">
                <a:solidFill>
                  <a:srgbClr val="000000"/>
                </a:solidFill>
                <a:latin typeface="Calibri" panose="020F0502020204030204" pitchFamily="34" charset="0"/>
              </a:rPr>
              <a:t>varias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organizaciones</a:t>
            </a:r>
            <a:r>
              <a:rPr lang="en-US" dirty="0">
                <a:solidFill>
                  <a:srgbClr val="000000"/>
                </a:solidFill>
                <a:latin typeface="Calibri" panose="020F0502020204030204" pitchFamily="34" charset="0"/>
              </a:rPr>
              <a:t> con </a:t>
            </a:r>
            <a:r>
              <a:rPr lang="en-US" dirty="0" err="1">
                <a:solidFill>
                  <a:srgbClr val="000000"/>
                </a:solidFill>
                <a:latin typeface="Calibri" panose="020F0502020204030204" pitchFamily="34" charset="0"/>
              </a:rPr>
              <a:t>tal</a:t>
            </a:r>
            <a:r>
              <a:rPr lang="en-US" dirty="0">
                <a:solidFill>
                  <a:srgbClr val="000000"/>
                </a:solidFill>
                <a:latin typeface="Calibri" panose="020F0502020204030204" pitchFamily="34" charset="0"/>
              </a:rPr>
              <a:t> de que </a:t>
            </a:r>
            <a:r>
              <a:rPr lang="en-US" dirty="0" err="1">
                <a:solidFill>
                  <a:srgbClr val="000000"/>
                </a:solidFill>
                <a:latin typeface="Calibri" panose="020F0502020204030204" pitchFamily="34" charset="0"/>
              </a:rPr>
              <a:t>tengan</a:t>
            </a:r>
            <a:r>
              <a:rPr lang="en-US" dirty="0">
                <a:solidFill>
                  <a:srgbClr val="000000"/>
                </a:solidFill>
                <a:latin typeface="Calibri" panose="020F0502020204030204" pitchFamily="34" charset="0"/>
              </a:rPr>
              <a:t> una </a:t>
            </a:r>
            <a:r>
              <a:rPr lang="en-US" dirty="0" err="1">
                <a:solidFill>
                  <a:srgbClr val="000000"/>
                </a:solidFill>
                <a:latin typeface="Calibri" panose="020F0502020204030204" pitchFamily="34" charset="0"/>
              </a:rPr>
              <a:t>buena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reputación</a:t>
            </a:r>
            <a:r>
              <a:rPr lang="en-US" dirty="0">
                <a:solidFill>
                  <a:srgbClr val="000000"/>
                </a:solidFill>
                <a:latin typeface="Calibri" panose="020F0502020204030204" pitchFamily="34" charset="0"/>
              </a:rPr>
              <a:t> y un </a:t>
            </a:r>
            <a:r>
              <a:rPr lang="en-US" dirty="0" err="1">
                <a:solidFill>
                  <a:srgbClr val="000000"/>
                </a:solidFill>
                <a:latin typeface="Calibri" panose="020F0502020204030204" pitchFamily="34" charset="0"/>
              </a:rPr>
              <a:t>buen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historial</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sirviendo</a:t>
            </a:r>
            <a:r>
              <a:rPr lang="en-US" dirty="0">
                <a:solidFill>
                  <a:srgbClr val="000000"/>
                </a:solidFill>
                <a:latin typeface="Calibri" panose="020F0502020204030204" pitchFamily="34" charset="0"/>
              </a:rPr>
              <a:t> a la </a:t>
            </a:r>
            <a:r>
              <a:rPr lang="en-US" dirty="0" err="1">
                <a:solidFill>
                  <a:srgbClr val="000000"/>
                </a:solidFill>
                <a:latin typeface="Calibri" panose="020F0502020204030204" pitchFamily="34" charset="0"/>
              </a:rPr>
              <a:t>comunidad</a:t>
            </a:r>
            <a:r>
              <a:rPr lang="en-US" dirty="0">
                <a:solidFill>
                  <a:srgbClr val="000000"/>
                </a:solidFill>
                <a:latin typeface="Calibri" panose="020F0502020204030204" pitchFamily="34" charset="0"/>
              </a:rPr>
              <a:t> a largo </a:t>
            </a:r>
            <a:r>
              <a:rPr lang="en-US" dirty="0" err="1">
                <a:solidFill>
                  <a:srgbClr val="000000"/>
                </a:solidFill>
                <a:latin typeface="Calibri" panose="020F0502020204030204" pitchFamily="34" charset="0"/>
              </a:rPr>
              <a:t>plazo</a:t>
            </a:r>
            <a:r>
              <a:rPr lang="en-US" dirty="0">
                <a:solidFill>
                  <a:srgbClr val="000000"/>
                </a:solidFill>
                <a:latin typeface="Calibri" panose="020F0502020204030204" pitchFamily="34" charset="0"/>
              </a:rPr>
              <a:t>. Sin embargo, </a:t>
            </a:r>
            <a:r>
              <a:rPr lang="en-US" dirty="0" err="1">
                <a:solidFill>
                  <a:srgbClr val="000000"/>
                </a:solidFill>
                <a:latin typeface="Calibri" panose="020F0502020204030204" pitchFamily="34" charset="0"/>
              </a:rPr>
              <a:t>algunos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fueron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firmes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sobre</a:t>
            </a:r>
            <a:r>
              <a:rPr lang="en-US" dirty="0">
                <a:solidFill>
                  <a:srgbClr val="000000"/>
                </a:solidFill>
                <a:latin typeface="Calibri" panose="020F0502020204030204" pitchFamily="34" charset="0"/>
              </a:rPr>
              <a:t> que no se </a:t>
            </a:r>
            <a:r>
              <a:rPr lang="en-US" dirty="0" err="1">
                <a:solidFill>
                  <a:srgbClr val="000000"/>
                </a:solidFill>
                <a:latin typeface="Calibri" panose="020F0502020204030204" pitchFamily="34" charset="0"/>
              </a:rPr>
              <a:t>comparta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su</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información</a:t>
            </a:r>
            <a:r>
              <a:rPr lang="en-US" dirty="0">
                <a:solidFill>
                  <a:srgbClr val="000000"/>
                </a:solidFill>
                <a:latin typeface="Calibri" panose="020F0502020204030204" pitchFamily="34" charset="0"/>
              </a:rPr>
              <a:t> con </a:t>
            </a:r>
            <a:r>
              <a:rPr lang="en-US" dirty="0" err="1">
                <a:solidFill>
                  <a:srgbClr val="000000"/>
                </a:solidFill>
                <a:latin typeface="Calibri" panose="020F0502020204030204" pitchFamily="34" charset="0"/>
              </a:rPr>
              <a:t>otras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organizaciones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cuyas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reputacion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haya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sido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puestas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duda</a:t>
            </a:r>
            <a:r>
              <a:rPr lang="en-US" dirty="0">
                <a:solidFill>
                  <a:srgbClr val="000000"/>
                </a:solidFill>
                <a:latin typeface="Calibri" panose="020F0502020204030204" pitchFamily="34" charset="0"/>
              </a:rPr>
              <a:t>. </a:t>
            </a:r>
          </a:p>
          <a:p>
            <a:pPr algn="just" rtl="0" fontAlgn="base">
              <a:spcBef>
                <a:spcPts val="0"/>
              </a:spcBef>
              <a:spcAft>
                <a:spcPts val="0"/>
              </a:spcAft>
              <a:buFont typeface="Arial" panose="020B0604020202020204" pitchFamily="34" charset="0"/>
              <a:buChar char="•"/>
            </a:pPr>
            <a:endParaRPr lang="en-US" sz="2000" b="0" i="0" u="none" strike="noStrike" dirty="0">
              <a:solidFill>
                <a:srgbClr val="202124"/>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Algunos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reportaron</a:t>
            </a:r>
            <a:r>
              <a:rPr lang="en-US" sz="2000" b="0" i="0" u="none" strike="noStrike" dirty="0">
                <a:solidFill>
                  <a:srgbClr val="000000"/>
                </a:solidFill>
                <a:effectLst/>
                <a:latin typeface="Calibri" panose="020F0502020204030204" pitchFamily="34" charset="0"/>
              </a:rPr>
              <a:t> que a </a:t>
            </a:r>
            <a:r>
              <a:rPr lang="en-US" sz="2000" b="0" i="0" u="none" strike="noStrike" dirty="0" err="1">
                <a:solidFill>
                  <a:srgbClr val="000000"/>
                </a:solidFill>
                <a:effectLst/>
                <a:latin typeface="Calibri" panose="020F0502020204030204" pitchFamily="34" charset="0"/>
              </a:rPr>
              <a:t>ellos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también</a:t>
            </a:r>
            <a:r>
              <a:rPr lang="en-US" sz="2000" b="0" i="0" u="none" strike="noStrike" dirty="0">
                <a:solidFill>
                  <a:srgbClr val="000000"/>
                </a:solidFill>
                <a:effectLst/>
                <a:latin typeface="Calibri" panose="020F0502020204030204" pitchFamily="34" charset="0"/>
              </a:rPr>
              <a:t> les </a:t>
            </a:r>
            <a:r>
              <a:rPr lang="en-US" sz="2000" b="0" i="0" u="none" strike="noStrike" dirty="0" err="1">
                <a:solidFill>
                  <a:srgbClr val="000000"/>
                </a:solidFill>
                <a:effectLst/>
                <a:latin typeface="Calibri" panose="020F0502020204030204" pitchFamily="34" charset="0"/>
              </a:rPr>
              <a:t>gustaría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ver</a:t>
            </a:r>
            <a:r>
              <a:rPr lang="en-US" sz="2000" b="0" i="0" u="none" strike="noStrike" dirty="0">
                <a:solidFill>
                  <a:srgbClr val="000000"/>
                </a:solidFill>
                <a:effectLst/>
                <a:latin typeface="Calibri" panose="020F0502020204030204" pitchFamily="34" charset="0"/>
              </a:rPr>
              <a:t> que se </a:t>
            </a:r>
            <a:r>
              <a:rPr lang="en-US" sz="2000" b="0" i="0" u="none" strike="noStrike" dirty="0" err="1">
                <a:solidFill>
                  <a:srgbClr val="000000"/>
                </a:solidFill>
                <a:effectLst/>
                <a:latin typeface="Calibri" panose="020F0502020204030204" pitchFamily="34" charset="0"/>
              </a:rPr>
              <a:t>invierta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más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recursos</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servicios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sociales</a:t>
            </a:r>
            <a:r>
              <a:rPr lang="en-US" sz="2000" b="0" i="0" u="none" strike="noStrike" dirty="0">
                <a:solidFill>
                  <a:srgbClr val="000000"/>
                </a:solidFill>
                <a:effectLst/>
                <a:latin typeface="Calibri" panose="020F0502020204030204" pitchFamily="34" charset="0"/>
              </a:rPr>
              <a:t> que </a:t>
            </a:r>
            <a:r>
              <a:rPr lang="en-US" sz="2000" b="0" i="0" u="none" strike="noStrike" dirty="0" err="1">
                <a:solidFill>
                  <a:srgbClr val="000000"/>
                </a:solidFill>
                <a:effectLst/>
                <a:latin typeface="Calibri" panose="020F0502020204030204" pitchFamily="34" charset="0"/>
              </a:rPr>
              <a:t>en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vigilancia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policial</a:t>
            </a:r>
            <a:r>
              <a:rPr lang="en-US" sz="2000" b="0" i="0" u="none" strike="noStrike" dirty="0">
                <a:solidFill>
                  <a:srgbClr val="000000"/>
                </a:solidFill>
                <a:effectLst/>
                <a:latin typeface="Calibri" panose="020F0502020204030204" pitchFamily="34" charset="0"/>
              </a:rPr>
              <a:t> o </a:t>
            </a:r>
            <a:r>
              <a:rPr lang="en-US" sz="2000" b="0" i="0" u="none" strike="noStrike" dirty="0" err="1">
                <a:solidFill>
                  <a:srgbClr val="000000"/>
                </a:solidFill>
                <a:effectLst/>
                <a:latin typeface="Calibri" panose="020F0502020204030204" pitchFamily="34" charset="0"/>
              </a:rPr>
              <a:t>en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programas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penitenciarios</a:t>
            </a:r>
            <a:r>
              <a:rPr lang="en-US" sz="2000" b="0" i="0" u="none" strike="noStrike" dirty="0">
                <a:solidFill>
                  <a:srgbClr val="000000"/>
                </a:solidFill>
                <a:effectLst/>
                <a:latin typeface="Calibri" panose="020F0502020204030204" pitchFamily="34" charset="0"/>
              </a:rPr>
              <a:t>. </a:t>
            </a:r>
            <a:endParaRPr lang="en-US" dirty="0"/>
          </a:p>
        </p:txBody>
      </p:sp>
      <p:sp>
        <p:nvSpPr>
          <p:cNvPr id="4" name="Text Placeholder 3">
            <a:extLst>
              <a:ext uri="{FF2B5EF4-FFF2-40B4-BE49-F238E27FC236}">
                <a16:creationId xmlns:a16="http://schemas.microsoft.com/office/drawing/2014/main" id="{8429D5DC-8A64-467A-B6BC-88E39B409C98}"/>
              </a:ext>
            </a:extLst>
          </p:cNvPr>
          <p:cNvSpPr>
            <a:spLocks noGrp="1"/>
          </p:cNvSpPr>
          <p:nvPr>
            <p:ph type="body" sz="half" idx="2"/>
          </p:nvPr>
        </p:nvSpPr>
        <p:spPr/>
        <p:txBody>
          <a:bodyPr/>
          <a:lstStyle/>
          <a:p>
            <a:r>
              <a:rPr lang="en-US" dirty="0"/>
              <a:t>“</a:t>
            </a:r>
            <a:r>
              <a:rPr lang="en-US" dirty="0" err="1"/>
              <a:t>Nuestro</a:t>
            </a:r>
            <a:r>
              <a:rPr lang="en-US" dirty="0"/>
              <a:t> </a:t>
            </a:r>
            <a:r>
              <a:rPr lang="en-US" dirty="0" err="1"/>
              <a:t>ecosistema</a:t>
            </a:r>
            <a:r>
              <a:rPr lang="en-US" dirty="0"/>
              <a:t> de  CBOS … </a:t>
            </a:r>
            <a:r>
              <a:rPr lang="en-US" dirty="0" err="1"/>
              <a:t>perpetua</a:t>
            </a:r>
            <a:r>
              <a:rPr lang="en-US" dirty="0"/>
              <a:t> [la </a:t>
            </a:r>
            <a:r>
              <a:rPr lang="en-US" dirty="0" err="1"/>
              <a:t>supremacía</a:t>
            </a:r>
            <a:r>
              <a:rPr lang="en-US" dirty="0"/>
              <a:t> </a:t>
            </a:r>
            <a:r>
              <a:rPr lang="en-US" dirty="0" err="1"/>
              <a:t>blanca</a:t>
            </a:r>
            <a:r>
              <a:rPr lang="en-US" dirty="0"/>
              <a:t>]. Y </a:t>
            </a:r>
            <a:r>
              <a:rPr lang="en-US" dirty="0" err="1"/>
              <a:t>tambén</a:t>
            </a:r>
            <a:r>
              <a:rPr lang="en-US" dirty="0"/>
              <a:t> lo </a:t>
            </a:r>
            <a:r>
              <a:rPr lang="en-US" dirty="0" err="1"/>
              <a:t>hace</a:t>
            </a:r>
            <a:r>
              <a:rPr lang="en-US" dirty="0"/>
              <a:t>… </a:t>
            </a:r>
            <a:r>
              <a:rPr lang="en-US" dirty="0" err="1"/>
              <a:t>nuestro</a:t>
            </a:r>
            <a:r>
              <a:rPr lang="en-US" dirty="0"/>
              <a:t> </a:t>
            </a:r>
            <a:r>
              <a:rPr lang="en-US" dirty="0" err="1"/>
              <a:t>trabajo</a:t>
            </a:r>
            <a:r>
              <a:rPr lang="en-US" dirty="0"/>
              <a:t>, es que no se </a:t>
            </a:r>
            <a:r>
              <a:rPr lang="en-US" dirty="0" err="1"/>
              <a:t>trata</a:t>
            </a:r>
            <a:r>
              <a:rPr lang="en-US" dirty="0"/>
              <a:t> de que </a:t>
            </a:r>
            <a:r>
              <a:rPr lang="en-US" dirty="0" err="1"/>
              <a:t>plataforma</a:t>
            </a:r>
            <a:r>
              <a:rPr lang="en-US" dirty="0"/>
              <a:t> </a:t>
            </a:r>
            <a:r>
              <a:rPr lang="en-US" dirty="0" err="1"/>
              <a:t>comunicar</a:t>
            </a:r>
            <a:r>
              <a:rPr lang="en-US" dirty="0"/>
              <a:t>, es </a:t>
            </a:r>
            <a:r>
              <a:rPr lang="en-US" dirty="0" err="1"/>
              <a:t>sobre</a:t>
            </a:r>
            <a:r>
              <a:rPr lang="en-US" dirty="0"/>
              <a:t>… </a:t>
            </a:r>
            <a:r>
              <a:rPr lang="en-US" dirty="0" err="1"/>
              <a:t>cual</a:t>
            </a:r>
            <a:r>
              <a:rPr lang="en-US" dirty="0"/>
              <a:t> es el </a:t>
            </a:r>
            <a:r>
              <a:rPr lang="en-US" dirty="0" err="1"/>
              <a:t>cálculo</a:t>
            </a:r>
            <a:r>
              <a:rPr lang="en-US" dirty="0"/>
              <a:t> real de lo que temenos que </a:t>
            </a:r>
            <a:r>
              <a:rPr lang="en-US" dirty="0" err="1"/>
              <a:t>hacer</a:t>
            </a:r>
            <a:r>
              <a:rPr lang="en-US" dirty="0"/>
              <a:t> [</a:t>
            </a:r>
            <a:r>
              <a:rPr lang="en-US" dirty="0" err="1"/>
              <a:t>como</a:t>
            </a:r>
            <a:r>
              <a:rPr lang="en-US" dirty="0"/>
              <a:t> </a:t>
            </a:r>
            <a:r>
              <a:rPr lang="en-US" dirty="0" err="1"/>
              <a:t>proveedores</a:t>
            </a:r>
            <a:r>
              <a:rPr lang="en-US" dirty="0"/>
              <a:t> de </a:t>
            </a:r>
            <a:r>
              <a:rPr lang="en-US" dirty="0" err="1"/>
              <a:t>servicios</a:t>
            </a:r>
            <a:r>
              <a:rPr lang="en-US" dirty="0"/>
              <a:t>]” - </a:t>
            </a:r>
            <a:r>
              <a:rPr lang="en-US" dirty="0" err="1"/>
              <a:t>Kanwarpal</a:t>
            </a:r>
            <a:r>
              <a:rPr lang="en-US" dirty="0"/>
              <a:t> Dhaliwal</a:t>
            </a:r>
          </a:p>
          <a:p>
            <a:endParaRPr lang="en-US" dirty="0"/>
          </a:p>
        </p:txBody>
      </p:sp>
    </p:spTree>
    <p:extLst>
      <p:ext uri="{BB962C8B-B14F-4D97-AF65-F5344CB8AC3E}">
        <p14:creationId xmlns:p14="http://schemas.microsoft.com/office/powerpoint/2010/main" val="96783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5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5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5" name="Straight Connector 5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6" name="Rectangle 58">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2B921-E811-432B-AADF-C055EB72F775}"/>
              </a:ext>
            </a:extLst>
          </p:cNvPr>
          <p:cNvSpPr>
            <a:spLocks noGrp="1"/>
          </p:cNvSpPr>
          <p:nvPr>
            <p:ph type="title"/>
          </p:nvPr>
        </p:nvSpPr>
        <p:spPr>
          <a:xfrm>
            <a:off x="6099570" y="271305"/>
            <a:ext cx="6089255" cy="6491236"/>
          </a:xfrm>
          <a:noFill/>
          <a:ln>
            <a:noFill/>
          </a:ln>
        </p:spPr>
        <p:txBody>
          <a:bodyPr vert="horz" wrap="square" lIns="91440" tIns="45720" rIns="91440" bIns="45720" rtlCol="0" anchor="ctr">
            <a:normAutofit fontScale="90000"/>
          </a:bodyPr>
          <a:lstStyle/>
          <a:p>
            <a:pPr fontAlgn="base">
              <a:spcAft>
                <a:spcPts val="0"/>
              </a:spcAft>
            </a:pPr>
            <a:r>
              <a:rPr lang="en-US" sz="1400" b="1" i="0" u="none" strike="noStrike" dirty="0">
                <a:solidFill>
                  <a:schemeClr val="tx1"/>
                </a:solidFill>
                <a:effectLst/>
              </a:rPr>
              <a:t>Las </a:t>
            </a:r>
            <a:r>
              <a:rPr lang="en-US" sz="1400" b="1" i="0" u="none" strike="noStrike" dirty="0" err="1">
                <a:solidFill>
                  <a:schemeClr val="tx1"/>
                </a:solidFill>
                <a:effectLst/>
              </a:rPr>
              <a:t>organizaciones</a:t>
            </a:r>
            <a:r>
              <a:rPr lang="en-US" sz="1400" b="1" i="0" u="none" strike="noStrike" dirty="0">
                <a:solidFill>
                  <a:schemeClr val="tx1"/>
                </a:solidFill>
                <a:effectLst/>
              </a:rPr>
              <a:t> </a:t>
            </a:r>
            <a:r>
              <a:rPr lang="en-US" sz="1400" b="1" i="0" u="none" strike="noStrike" dirty="0" err="1">
                <a:solidFill>
                  <a:schemeClr val="tx1"/>
                </a:solidFill>
                <a:effectLst/>
              </a:rPr>
              <a:t>deben</a:t>
            </a:r>
            <a:r>
              <a:rPr lang="en-US" sz="1400" b="1" i="0" u="none" strike="noStrike" dirty="0">
                <a:solidFill>
                  <a:schemeClr val="tx1"/>
                </a:solidFill>
                <a:effectLst/>
              </a:rPr>
              <a:t> </a:t>
            </a:r>
            <a:r>
              <a:rPr lang="en-US" sz="1400" b="1" i="0" u="none" strike="noStrike" dirty="0" err="1">
                <a:solidFill>
                  <a:schemeClr val="tx1"/>
                </a:solidFill>
                <a:effectLst/>
              </a:rPr>
              <a:t>darle</a:t>
            </a:r>
            <a:r>
              <a:rPr lang="en-US" sz="1400" b="1" i="0" u="none" strike="noStrike" dirty="0">
                <a:solidFill>
                  <a:schemeClr val="tx1"/>
                </a:solidFill>
                <a:effectLst/>
              </a:rPr>
              <a:t> la </a:t>
            </a:r>
            <a:r>
              <a:rPr lang="en-US" sz="1400" b="1" i="0" u="none" strike="noStrike" dirty="0" err="1">
                <a:solidFill>
                  <a:schemeClr val="tx1"/>
                </a:solidFill>
                <a:effectLst/>
              </a:rPr>
              <a:t>bienvenida</a:t>
            </a:r>
            <a:r>
              <a:rPr lang="en-US" sz="1400" b="1" i="0" u="none" strike="noStrike" dirty="0">
                <a:solidFill>
                  <a:schemeClr val="tx1"/>
                </a:solidFill>
                <a:effectLst/>
              </a:rPr>
              <a:t> a </a:t>
            </a:r>
            <a:r>
              <a:rPr lang="en-US" sz="1400" b="1" i="0" u="none" strike="noStrike" dirty="0" err="1">
                <a:solidFill>
                  <a:schemeClr val="tx1"/>
                </a:solidFill>
                <a:effectLst/>
              </a:rPr>
              <a:t>cada</a:t>
            </a:r>
            <a:r>
              <a:rPr lang="en-US" sz="1400" b="1" i="0" u="none" strike="noStrike" dirty="0">
                <a:solidFill>
                  <a:schemeClr val="tx1"/>
                </a:solidFill>
                <a:effectLst/>
              </a:rPr>
              <a:t> persona </a:t>
            </a:r>
            <a:r>
              <a:rPr lang="en-US" sz="1400" b="1" i="0" u="none" strike="noStrike" dirty="0" err="1">
                <a:solidFill>
                  <a:schemeClr val="tx1"/>
                </a:solidFill>
                <a:effectLst/>
              </a:rPr>
              <a:t>desde</a:t>
            </a:r>
            <a:r>
              <a:rPr lang="en-US" sz="1400" b="1" i="0" u="none" strike="noStrike" dirty="0">
                <a:solidFill>
                  <a:schemeClr val="tx1"/>
                </a:solidFill>
                <a:effectLst/>
              </a:rPr>
              <a:t> el </a:t>
            </a:r>
            <a:r>
              <a:rPr lang="en-US" sz="1400" b="1" i="0" u="none" strike="noStrike" dirty="0" err="1">
                <a:solidFill>
                  <a:schemeClr val="tx1"/>
                </a:solidFill>
                <a:effectLst/>
              </a:rPr>
              <a:t>momento</a:t>
            </a:r>
            <a:r>
              <a:rPr lang="en-US" sz="1400" b="1" i="0" u="none" strike="noStrike" dirty="0">
                <a:solidFill>
                  <a:schemeClr val="tx1"/>
                </a:solidFill>
                <a:effectLst/>
              </a:rPr>
              <a:t>  que </a:t>
            </a:r>
            <a:r>
              <a:rPr lang="en-US" sz="1400" b="1" i="0" u="none" strike="noStrike" dirty="0" err="1">
                <a:solidFill>
                  <a:schemeClr val="tx1"/>
                </a:solidFill>
                <a:effectLst/>
              </a:rPr>
              <a:t>entablan</a:t>
            </a:r>
            <a:r>
              <a:rPr lang="en-US" sz="1400" b="1" i="0" u="none" strike="noStrike" dirty="0">
                <a:solidFill>
                  <a:schemeClr val="tx1"/>
                </a:solidFill>
                <a:effectLst/>
              </a:rPr>
              <a:t> </a:t>
            </a:r>
            <a:r>
              <a:rPr lang="en-US" sz="1400" b="1" i="0" u="none" strike="noStrike" dirty="0" err="1">
                <a:solidFill>
                  <a:schemeClr val="tx1"/>
                </a:solidFill>
                <a:effectLst/>
              </a:rPr>
              <a:t>contacto</a:t>
            </a:r>
            <a:r>
              <a:rPr lang="en-US" sz="1400" b="1" i="0" u="none" strike="noStrike" dirty="0">
                <a:solidFill>
                  <a:schemeClr val="tx1"/>
                </a:solidFill>
                <a:effectLst/>
              </a:rPr>
              <a:t> con los </a:t>
            </a:r>
            <a:r>
              <a:rPr lang="en-US" sz="1400" b="1" i="0" u="none" strike="noStrike" dirty="0" err="1">
                <a:solidFill>
                  <a:schemeClr val="tx1"/>
                </a:solidFill>
                <a:effectLst/>
              </a:rPr>
              <a:t>servicios</a:t>
            </a:r>
            <a:r>
              <a:rPr lang="en-US" sz="1400" b="1" i="0" u="none" strike="noStrike" dirty="0">
                <a:solidFill>
                  <a:schemeClr val="tx1"/>
                </a:solidFill>
                <a:effectLst/>
              </a:rPr>
              <a:t>. </a:t>
            </a:r>
            <a:r>
              <a:rPr lang="en-US" sz="1400" b="1" i="0" u="none" strike="noStrike" dirty="0" err="1">
                <a:solidFill>
                  <a:schemeClr val="tx1"/>
                </a:solidFill>
                <a:effectLst/>
              </a:rPr>
              <a:t>Ellos</a:t>
            </a:r>
            <a:r>
              <a:rPr lang="en-US" sz="1400" b="1" i="0" u="none" strike="noStrike" dirty="0">
                <a:solidFill>
                  <a:schemeClr val="tx1"/>
                </a:solidFill>
                <a:effectLst/>
              </a:rPr>
              <a:t> </a:t>
            </a:r>
            <a:r>
              <a:rPr lang="en-US" sz="1400" b="1" i="0" u="none" strike="noStrike" dirty="0" err="1">
                <a:solidFill>
                  <a:schemeClr val="tx1"/>
                </a:solidFill>
                <a:effectLst/>
              </a:rPr>
              <a:t>quieren</a:t>
            </a:r>
            <a:r>
              <a:rPr lang="en-US" sz="1400" b="1" i="0" u="none" strike="noStrike" dirty="0">
                <a:solidFill>
                  <a:schemeClr val="tx1"/>
                </a:solidFill>
                <a:effectLst/>
              </a:rPr>
              <a:t> que sus </a:t>
            </a:r>
            <a:r>
              <a:rPr lang="en-US" sz="1400" b="1" i="0" u="none" strike="noStrike" dirty="0" err="1">
                <a:solidFill>
                  <a:schemeClr val="tx1"/>
                </a:solidFill>
                <a:effectLst/>
              </a:rPr>
              <a:t>niños</a:t>
            </a:r>
            <a:r>
              <a:rPr lang="en-US" sz="1400" b="1" i="0" u="none" strike="noStrike" dirty="0">
                <a:solidFill>
                  <a:schemeClr val="tx1"/>
                </a:solidFill>
                <a:effectLst/>
              </a:rPr>
              <a:t> y </a:t>
            </a:r>
            <a:r>
              <a:rPr lang="en-US" sz="1400" b="1" i="0" u="none" strike="noStrike" dirty="0" err="1">
                <a:solidFill>
                  <a:schemeClr val="tx1"/>
                </a:solidFill>
                <a:effectLst/>
              </a:rPr>
              <a:t>otras</a:t>
            </a:r>
            <a:r>
              <a:rPr lang="en-US" sz="1400" b="1" i="0" u="none" strike="noStrike" dirty="0">
                <a:solidFill>
                  <a:schemeClr val="tx1"/>
                </a:solidFill>
                <a:effectLst/>
              </a:rPr>
              <a:t> personas </a:t>
            </a:r>
            <a:r>
              <a:rPr lang="en-US" sz="1400" b="1" i="0" u="none" strike="noStrike" dirty="0" err="1">
                <a:solidFill>
                  <a:schemeClr val="tx1"/>
                </a:solidFill>
                <a:effectLst/>
              </a:rPr>
              <a:t>presentes</a:t>
            </a:r>
            <a:r>
              <a:rPr lang="en-US" sz="1400" b="1" i="0" u="none" strike="noStrike" dirty="0">
                <a:solidFill>
                  <a:schemeClr val="tx1"/>
                </a:solidFill>
                <a:effectLst/>
              </a:rPr>
              <a:t> </a:t>
            </a:r>
            <a:r>
              <a:rPr lang="en-US" sz="1400" b="1" i="0" u="none" strike="noStrike" dirty="0" err="1">
                <a:solidFill>
                  <a:schemeClr val="tx1"/>
                </a:solidFill>
                <a:effectLst/>
              </a:rPr>
              <a:t>sean</a:t>
            </a:r>
            <a:r>
              <a:rPr lang="en-US" sz="1400" b="1" i="0" u="none" strike="noStrike" dirty="0">
                <a:solidFill>
                  <a:schemeClr val="tx1"/>
                </a:solidFill>
                <a:effectLst/>
              </a:rPr>
              <a:t> </a:t>
            </a:r>
            <a:r>
              <a:rPr lang="en-US" sz="1400" b="1" dirty="0" err="1">
                <a:solidFill>
                  <a:schemeClr val="tx1"/>
                </a:solidFill>
              </a:rPr>
              <a:t>saludados</a:t>
            </a:r>
            <a:r>
              <a:rPr lang="en-US" sz="1400" b="1" dirty="0">
                <a:solidFill>
                  <a:schemeClr val="tx1"/>
                </a:solidFill>
              </a:rPr>
              <a:t>. </a:t>
            </a:r>
            <a:r>
              <a:rPr lang="en-US" sz="1400" b="1" dirty="0" err="1">
                <a:solidFill>
                  <a:schemeClr val="tx1"/>
                </a:solidFill>
              </a:rPr>
              <a:t>Quieren</a:t>
            </a:r>
            <a:r>
              <a:rPr lang="en-US" sz="1400" b="1" dirty="0">
                <a:solidFill>
                  <a:schemeClr val="tx1"/>
                </a:solidFill>
              </a:rPr>
              <a:t> </a:t>
            </a:r>
            <a:r>
              <a:rPr lang="en-US" sz="1400" b="1" dirty="0" err="1">
                <a:solidFill>
                  <a:schemeClr val="tx1"/>
                </a:solidFill>
              </a:rPr>
              <a:t>ingresar</a:t>
            </a:r>
            <a:r>
              <a:rPr lang="en-US" sz="1400" b="1" dirty="0">
                <a:solidFill>
                  <a:schemeClr val="tx1"/>
                </a:solidFill>
              </a:rPr>
              <a:t> a un </a:t>
            </a:r>
            <a:r>
              <a:rPr lang="en-US" sz="1400" b="1" dirty="0" err="1">
                <a:solidFill>
                  <a:schemeClr val="tx1"/>
                </a:solidFill>
              </a:rPr>
              <a:t>espacio</a:t>
            </a:r>
            <a:r>
              <a:rPr lang="en-US" sz="1400" b="1" dirty="0">
                <a:solidFill>
                  <a:schemeClr val="tx1"/>
                </a:solidFill>
              </a:rPr>
              <a:t> que no se </a:t>
            </a:r>
            <a:r>
              <a:rPr lang="en-US" sz="1400" b="1" dirty="0" err="1">
                <a:solidFill>
                  <a:schemeClr val="tx1"/>
                </a:solidFill>
              </a:rPr>
              <a:t>vea</a:t>
            </a:r>
            <a:r>
              <a:rPr lang="en-US" sz="1400" b="1" dirty="0">
                <a:solidFill>
                  <a:schemeClr val="tx1"/>
                </a:solidFill>
              </a:rPr>
              <a:t> tan industrial  o </a:t>
            </a:r>
            <a:r>
              <a:rPr lang="en-US" sz="1400" b="1" dirty="0" err="1">
                <a:solidFill>
                  <a:schemeClr val="tx1"/>
                </a:solidFill>
              </a:rPr>
              <a:t>institucional</a:t>
            </a:r>
            <a:r>
              <a:rPr lang="en-US" sz="1400" b="1" dirty="0">
                <a:solidFill>
                  <a:schemeClr val="tx1"/>
                </a:solidFill>
              </a:rPr>
              <a:t> y que se les </a:t>
            </a:r>
            <a:r>
              <a:rPr lang="en-US" sz="1400" b="1" dirty="0" err="1">
                <a:solidFill>
                  <a:schemeClr val="tx1"/>
                </a:solidFill>
              </a:rPr>
              <a:t>reciba</a:t>
            </a:r>
            <a:r>
              <a:rPr lang="en-US" sz="1400" b="1" dirty="0">
                <a:solidFill>
                  <a:schemeClr val="tx1"/>
                </a:solidFill>
              </a:rPr>
              <a:t> con </a:t>
            </a:r>
            <a:r>
              <a:rPr lang="en-US" sz="1400" b="1" dirty="0" err="1">
                <a:solidFill>
                  <a:schemeClr val="tx1"/>
                </a:solidFill>
              </a:rPr>
              <a:t>arte</a:t>
            </a:r>
            <a:r>
              <a:rPr lang="en-US" sz="1400" b="1" dirty="0">
                <a:solidFill>
                  <a:schemeClr val="tx1"/>
                </a:solidFill>
              </a:rPr>
              <a:t> y color.</a:t>
            </a:r>
            <a:br>
              <a:rPr lang="en-US" sz="1400" b="1" i="0" u="none" strike="noStrike" dirty="0">
                <a:solidFill>
                  <a:schemeClr val="tx1"/>
                </a:solidFill>
                <a:effectLst/>
              </a:rPr>
            </a:br>
            <a:br>
              <a:rPr lang="en-US" sz="1400" b="1" i="0" u="none" strike="noStrike" dirty="0">
                <a:solidFill>
                  <a:schemeClr val="tx1"/>
                </a:solidFill>
                <a:effectLst/>
              </a:rPr>
            </a:br>
            <a:br>
              <a:rPr lang="en-US" sz="1400" b="1" i="0" u="none" strike="noStrike" dirty="0">
                <a:effectLst/>
              </a:rPr>
            </a:br>
            <a:r>
              <a:rPr lang="en-US" sz="1400" b="1" i="0" u="none" strike="noStrike" dirty="0">
                <a:effectLst/>
              </a:rPr>
              <a:t>La </a:t>
            </a:r>
            <a:r>
              <a:rPr lang="en-US" sz="1400" b="1" i="0" u="none" strike="noStrike" dirty="0" err="1">
                <a:effectLst/>
              </a:rPr>
              <a:t>comunidad</a:t>
            </a:r>
            <a:r>
              <a:rPr lang="en-US" sz="1400" b="1" i="0" u="none" strike="noStrike" dirty="0">
                <a:effectLst/>
              </a:rPr>
              <a:t> </a:t>
            </a:r>
            <a:r>
              <a:rPr lang="en-US" sz="1400" b="1" i="0" u="none" strike="noStrike" dirty="0" err="1">
                <a:effectLst/>
              </a:rPr>
              <a:t>quiere</a:t>
            </a:r>
            <a:r>
              <a:rPr lang="en-US" sz="1400" b="1" i="0" u="none" strike="noStrike" dirty="0">
                <a:effectLst/>
              </a:rPr>
              <a:t> personas que se </a:t>
            </a:r>
            <a:r>
              <a:rPr lang="en-US" sz="1400" b="1" i="0" u="none" strike="noStrike" dirty="0" err="1">
                <a:effectLst/>
              </a:rPr>
              <a:t>vean</a:t>
            </a:r>
            <a:r>
              <a:rPr lang="en-US" sz="1400" b="1" i="0" u="none" strike="noStrike" dirty="0">
                <a:effectLst/>
              </a:rPr>
              <a:t> </a:t>
            </a:r>
            <a:r>
              <a:rPr lang="en-US" sz="1400" b="1" i="0" u="none" strike="noStrike" dirty="0" err="1">
                <a:effectLst/>
              </a:rPr>
              <a:t>como</a:t>
            </a:r>
            <a:r>
              <a:rPr lang="en-US" sz="1400" b="1" i="0" u="none" strike="noStrike" dirty="0">
                <a:effectLst/>
              </a:rPr>
              <a:t> </a:t>
            </a:r>
            <a:r>
              <a:rPr lang="en-US" sz="1400" b="1" i="0" u="none" strike="noStrike" dirty="0" err="1">
                <a:effectLst/>
              </a:rPr>
              <a:t>ellos</a:t>
            </a:r>
            <a:r>
              <a:rPr lang="en-US" sz="1400" b="1" i="0" u="none" strike="noStrike" dirty="0">
                <a:effectLst/>
              </a:rPr>
              <a:t> y </a:t>
            </a:r>
            <a:r>
              <a:rPr lang="en-US" sz="1400" b="1" i="0" u="none" strike="noStrike" dirty="0" err="1">
                <a:effectLst/>
              </a:rPr>
              <a:t>hablen</a:t>
            </a:r>
            <a:r>
              <a:rPr lang="en-US" sz="1400" b="1" i="0" u="none" strike="noStrike" dirty="0">
                <a:effectLst/>
              </a:rPr>
              <a:t> </a:t>
            </a:r>
            <a:r>
              <a:rPr lang="en-US" sz="1400" b="1" i="0" u="none" strike="noStrike" dirty="0" err="1">
                <a:effectLst/>
              </a:rPr>
              <a:t>su</a:t>
            </a:r>
            <a:r>
              <a:rPr lang="en-US" sz="1400" b="1" i="0" u="none" strike="noStrike" dirty="0">
                <a:effectLst/>
              </a:rPr>
              <a:t> </a:t>
            </a:r>
            <a:r>
              <a:rPr lang="en-US" sz="1400" b="1" i="0" u="none" strike="noStrike" dirty="0" err="1">
                <a:effectLst/>
              </a:rPr>
              <a:t>propio</a:t>
            </a:r>
            <a:r>
              <a:rPr lang="en-US" sz="1400" b="1" i="0" u="none" strike="noStrike" dirty="0">
                <a:effectLst/>
              </a:rPr>
              <a:t> </a:t>
            </a:r>
            <a:r>
              <a:rPr lang="en-US" sz="1400" b="1" i="0" u="none" strike="noStrike" dirty="0" err="1">
                <a:effectLst/>
              </a:rPr>
              <a:t>idioma</a:t>
            </a:r>
            <a:r>
              <a:rPr lang="en-US" sz="1400" b="1" i="0" u="none" strike="noStrike" dirty="0">
                <a:effectLst/>
              </a:rPr>
              <a:t> para </a:t>
            </a:r>
            <a:r>
              <a:rPr lang="en-US" sz="1400" b="1" i="0" u="none" strike="noStrike" dirty="0" err="1">
                <a:effectLst/>
              </a:rPr>
              <a:t>servirlos</a:t>
            </a:r>
            <a:r>
              <a:rPr lang="en-US" sz="1400" b="1" i="0" u="none" strike="noStrike" dirty="0">
                <a:effectLst/>
              </a:rPr>
              <a:t>.</a:t>
            </a:r>
            <a:br>
              <a:rPr lang="en-US" sz="1400" b="1" i="0" u="none" strike="noStrike" dirty="0">
                <a:effectLst/>
              </a:rPr>
            </a:br>
            <a:br>
              <a:rPr lang="en-US" sz="1400" b="1" i="0" u="none" strike="noStrike" dirty="0">
                <a:effectLst/>
              </a:rPr>
            </a:br>
            <a:r>
              <a:rPr lang="en-US" sz="1400" b="1" i="0" u="none" strike="noStrike" dirty="0" err="1">
                <a:effectLst/>
              </a:rPr>
              <a:t>Ellos</a:t>
            </a:r>
            <a:r>
              <a:rPr lang="en-US" sz="1400" b="1" i="0" u="none" strike="noStrike" dirty="0">
                <a:effectLst/>
              </a:rPr>
              <a:t> </a:t>
            </a:r>
            <a:r>
              <a:rPr lang="en-US" sz="1400" b="1" i="0" u="none" strike="noStrike" dirty="0" err="1">
                <a:effectLst/>
              </a:rPr>
              <a:t>quieren</a:t>
            </a:r>
            <a:r>
              <a:rPr lang="en-US" sz="1400" b="1" i="0" u="none" strike="noStrike" dirty="0">
                <a:effectLst/>
              </a:rPr>
              <a:t> que los </a:t>
            </a:r>
            <a:r>
              <a:rPr lang="en-US" sz="1400" b="1" i="0" u="none" strike="noStrike" dirty="0" err="1">
                <a:effectLst/>
              </a:rPr>
              <a:t>proveedores</a:t>
            </a:r>
            <a:r>
              <a:rPr lang="en-US" sz="1400" b="1" i="0" u="none" strike="noStrike" dirty="0">
                <a:effectLst/>
              </a:rPr>
              <a:t> de </a:t>
            </a:r>
            <a:r>
              <a:rPr lang="en-US" sz="1400" b="1" i="0" u="none" strike="noStrike" dirty="0" err="1">
                <a:effectLst/>
              </a:rPr>
              <a:t>servicios</a:t>
            </a:r>
            <a:r>
              <a:rPr lang="en-US" sz="1400" b="1" i="0" u="none" strike="noStrike" dirty="0">
                <a:effectLst/>
              </a:rPr>
              <a:t>  </a:t>
            </a:r>
            <a:r>
              <a:rPr lang="en-US" sz="1400" b="1" i="0" u="none" strike="noStrike" dirty="0" err="1">
                <a:effectLst/>
              </a:rPr>
              <a:t>lleguen</a:t>
            </a:r>
            <a:r>
              <a:rPr lang="en-US" sz="1400" b="1" i="0" u="none" strike="noStrike" dirty="0">
                <a:effectLst/>
              </a:rPr>
              <a:t> a </a:t>
            </a:r>
            <a:r>
              <a:rPr lang="en-US" sz="1400" b="1" i="0" u="none" strike="noStrike" dirty="0" err="1">
                <a:effectLst/>
              </a:rPr>
              <a:t>conocerlos</a:t>
            </a:r>
            <a:r>
              <a:rPr lang="en-US" sz="1400" b="1" i="0" u="none" strike="noStrike" dirty="0">
                <a:effectLst/>
              </a:rPr>
              <a:t> y los </a:t>
            </a:r>
            <a:r>
              <a:rPr lang="en-US" sz="1400" b="1" i="0" u="none" strike="noStrike" dirty="0" err="1">
                <a:effectLst/>
              </a:rPr>
              <a:t>traten</a:t>
            </a:r>
            <a:r>
              <a:rPr lang="en-US" sz="1400" b="1" i="0" u="none" strike="noStrike" dirty="0">
                <a:effectLst/>
              </a:rPr>
              <a:t> con </a:t>
            </a:r>
            <a:r>
              <a:rPr lang="en-US" sz="1400" b="1" i="0" u="none" strike="noStrike" dirty="0" err="1">
                <a:effectLst/>
              </a:rPr>
              <a:t>dignidad</a:t>
            </a:r>
            <a:r>
              <a:rPr lang="en-US" sz="1400" b="1" i="0" u="none" strike="noStrike" dirty="0">
                <a:effectLst/>
              </a:rPr>
              <a:t>, </a:t>
            </a:r>
            <a:r>
              <a:rPr lang="en-US" sz="1400" b="1" i="0" u="none" strike="noStrike" dirty="0" err="1">
                <a:effectLst/>
              </a:rPr>
              <a:t>respeto</a:t>
            </a:r>
            <a:r>
              <a:rPr lang="en-US" sz="1400" b="1" i="0" u="none" strike="noStrike" dirty="0">
                <a:effectLst/>
              </a:rPr>
              <a:t> y </a:t>
            </a:r>
            <a:r>
              <a:rPr lang="en-US" sz="1400" b="1" i="0" u="none" strike="noStrike" dirty="0" err="1">
                <a:effectLst/>
              </a:rPr>
              <a:t>valores</a:t>
            </a:r>
            <a:r>
              <a:rPr lang="en-US" sz="1400" b="1" i="0" u="none" strike="noStrike" dirty="0">
                <a:effectLst/>
              </a:rPr>
              <a:t> y que los </a:t>
            </a:r>
            <a:r>
              <a:rPr lang="en-US" sz="1400" b="1" i="0" u="none" strike="noStrike" dirty="0" err="1">
                <a:effectLst/>
              </a:rPr>
              <a:t>vean</a:t>
            </a:r>
            <a:r>
              <a:rPr lang="en-US" sz="1400" b="1" i="0" u="none" strike="noStrike" dirty="0">
                <a:effectLst/>
              </a:rPr>
              <a:t> </a:t>
            </a:r>
            <a:r>
              <a:rPr lang="en-US" sz="1400" b="1" i="0" u="none" strike="noStrike" dirty="0" err="1">
                <a:effectLst/>
              </a:rPr>
              <a:t>como</a:t>
            </a:r>
            <a:r>
              <a:rPr lang="en-US" sz="1400" b="1" i="0" u="none" strike="noStrike" dirty="0">
                <a:effectLst/>
              </a:rPr>
              <a:t> </a:t>
            </a:r>
            <a:r>
              <a:rPr lang="en-US" sz="1400" b="1" i="0" u="none" strike="noStrike" dirty="0" err="1">
                <a:effectLst/>
              </a:rPr>
              <a:t>importantes</a:t>
            </a:r>
            <a:r>
              <a:rPr lang="en-US" sz="1400" b="1" i="0" u="none" strike="noStrike" dirty="0">
                <a:effectLst/>
              </a:rPr>
              <a:t> y </a:t>
            </a:r>
            <a:r>
              <a:rPr lang="en-US" sz="1400" b="1" i="0" u="none" strike="noStrike" dirty="0" err="1">
                <a:effectLst/>
              </a:rPr>
              <a:t>semejantes</a:t>
            </a:r>
            <a:r>
              <a:rPr lang="en-US" sz="1400" b="1" i="0" u="none" strike="noStrike" dirty="0">
                <a:effectLst/>
              </a:rPr>
              <a:t>.  </a:t>
            </a:r>
            <a:r>
              <a:rPr lang="en-US" sz="1400" b="1" i="0" u="none" strike="noStrike" dirty="0" err="1">
                <a:effectLst/>
              </a:rPr>
              <a:t>Ellos</a:t>
            </a:r>
            <a:r>
              <a:rPr lang="en-US" sz="1400" b="1" i="0" u="none" strike="noStrike" dirty="0">
                <a:effectLst/>
              </a:rPr>
              <a:t> </a:t>
            </a:r>
            <a:r>
              <a:rPr lang="en-US" sz="1400" b="1" i="0" u="none" strike="noStrike" dirty="0" err="1">
                <a:effectLst/>
              </a:rPr>
              <a:t>quieren</a:t>
            </a:r>
            <a:r>
              <a:rPr lang="en-US" sz="1400" b="1" i="0" u="none" strike="noStrike" dirty="0">
                <a:effectLst/>
              </a:rPr>
              <a:t> </a:t>
            </a:r>
            <a:r>
              <a:rPr lang="en-US" sz="1400" b="1" i="0" u="none" strike="noStrike" dirty="0" err="1">
                <a:effectLst/>
              </a:rPr>
              <a:t>servicios</a:t>
            </a:r>
            <a:r>
              <a:rPr lang="en-US" sz="1400" b="1" i="0" u="none" strike="noStrike" dirty="0">
                <a:effectLst/>
              </a:rPr>
              <a:t> </a:t>
            </a:r>
            <a:r>
              <a:rPr lang="en-US" sz="1400" b="1" i="0" u="none" strike="noStrike" dirty="0" err="1">
                <a:effectLst/>
              </a:rPr>
              <a:t>basados</a:t>
            </a:r>
            <a:r>
              <a:rPr lang="en-US" sz="1400" b="1" i="0" u="none" strike="noStrike" dirty="0">
                <a:effectLst/>
              </a:rPr>
              <a:t> </a:t>
            </a:r>
            <a:r>
              <a:rPr lang="en-US" sz="1400" b="1" i="0" u="none" strike="noStrike" dirty="0" err="1">
                <a:effectLst/>
              </a:rPr>
              <a:t>en</a:t>
            </a:r>
            <a:r>
              <a:rPr lang="en-US" sz="1400" b="1" i="0" u="none" strike="noStrike" dirty="0">
                <a:effectLst/>
              </a:rPr>
              <a:t> sus </a:t>
            </a:r>
            <a:r>
              <a:rPr lang="en-US" sz="1400" b="1" i="0" u="none" strike="noStrike" dirty="0" err="1">
                <a:effectLst/>
              </a:rPr>
              <a:t>necesidades</a:t>
            </a:r>
            <a:r>
              <a:rPr lang="en-US" sz="1400" b="1" i="0" u="none" strike="noStrike" dirty="0">
                <a:effectLst/>
              </a:rPr>
              <a:t>  y </a:t>
            </a:r>
            <a:r>
              <a:rPr lang="en-US" sz="1400" b="1" i="0" u="none" strike="noStrike" dirty="0" err="1">
                <a:effectLst/>
              </a:rPr>
              <a:t>circunstancias</a:t>
            </a:r>
            <a:r>
              <a:rPr lang="en-US" sz="1400" b="1" dirty="0"/>
              <a:t>. </a:t>
            </a:r>
            <a:r>
              <a:rPr lang="en-US" sz="1400" b="1" dirty="0" err="1"/>
              <a:t>Ellos</a:t>
            </a:r>
            <a:r>
              <a:rPr lang="en-US" sz="1400" b="1" dirty="0"/>
              <a:t> no </a:t>
            </a:r>
            <a:r>
              <a:rPr lang="en-US" sz="1400" b="1" dirty="0" err="1"/>
              <a:t>quieren</a:t>
            </a:r>
            <a:r>
              <a:rPr lang="en-US" sz="1400" b="1" dirty="0"/>
              <a:t> </a:t>
            </a:r>
            <a:r>
              <a:rPr lang="en-US" sz="1400" b="1" dirty="0" err="1"/>
              <a:t>tener</a:t>
            </a:r>
            <a:r>
              <a:rPr lang="en-US" sz="1400" b="1" dirty="0"/>
              <a:t> que </a:t>
            </a:r>
            <a:r>
              <a:rPr lang="en-US" sz="1400" b="1" dirty="0" err="1"/>
              <a:t>pelear</a:t>
            </a:r>
            <a:r>
              <a:rPr lang="en-US" sz="1400" b="1" dirty="0"/>
              <a:t> para </a:t>
            </a:r>
            <a:r>
              <a:rPr lang="en-US" sz="1400" b="1" dirty="0" err="1"/>
              <a:t>recibir</a:t>
            </a:r>
            <a:r>
              <a:rPr lang="en-US" sz="1400" b="1" dirty="0"/>
              <a:t> </a:t>
            </a:r>
            <a:r>
              <a:rPr lang="en-US" sz="1400" b="1" dirty="0" err="1"/>
              <a:t>asistencia</a:t>
            </a:r>
            <a:r>
              <a:rPr lang="en-US" sz="1400" b="1" dirty="0"/>
              <a:t> para sus </a:t>
            </a:r>
            <a:r>
              <a:rPr lang="en-US" sz="1400" b="1" dirty="0" err="1"/>
              <a:t>necesidades</a:t>
            </a:r>
            <a:r>
              <a:rPr lang="en-US" sz="1400" b="1" dirty="0"/>
              <a:t>.</a:t>
            </a:r>
            <a:br>
              <a:rPr lang="en-US" sz="1400" b="1" i="0" u="none" strike="noStrike" dirty="0">
                <a:effectLst/>
              </a:rPr>
            </a:br>
            <a:br>
              <a:rPr lang="en-US" sz="1400" b="1" i="0" u="none" strike="noStrike" dirty="0">
                <a:effectLst/>
              </a:rPr>
            </a:br>
            <a:r>
              <a:rPr lang="en-US" sz="1400" b="1" i="0" u="none" strike="noStrike" dirty="0">
                <a:effectLst/>
              </a:rPr>
              <a:t>La </a:t>
            </a:r>
            <a:r>
              <a:rPr lang="en-US" sz="1400" b="1" i="0" u="none" strike="noStrike" dirty="0" err="1">
                <a:effectLst/>
              </a:rPr>
              <a:t>comunidad</a:t>
            </a:r>
            <a:r>
              <a:rPr lang="en-US" sz="1400" b="1" i="0" u="none" strike="noStrike" dirty="0">
                <a:effectLst/>
              </a:rPr>
              <a:t> </a:t>
            </a:r>
            <a:r>
              <a:rPr lang="en-US" sz="1400" b="1" i="0" u="none" strike="noStrike" dirty="0" err="1">
                <a:effectLst/>
              </a:rPr>
              <a:t>quiere</a:t>
            </a:r>
            <a:r>
              <a:rPr lang="en-US" sz="1400" b="1" i="0" u="none" strike="noStrike" dirty="0">
                <a:effectLst/>
              </a:rPr>
              <a:t> </a:t>
            </a:r>
            <a:r>
              <a:rPr lang="en-US" sz="1400" b="1" i="0" u="none" strike="noStrike" dirty="0" err="1">
                <a:effectLst/>
              </a:rPr>
              <a:t>agencias</a:t>
            </a:r>
            <a:r>
              <a:rPr lang="en-US" sz="1400" b="1" i="0" u="none" strike="noStrike" dirty="0">
                <a:effectLst/>
              </a:rPr>
              <a:t> e </a:t>
            </a:r>
            <a:r>
              <a:rPr lang="en-US" sz="1400" b="1" i="0" u="none" strike="noStrike" dirty="0" err="1">
                <a:effectLst/>
              </a:rPr>
              <a:t>instituciones</a:t>
            </a:r>
            <a:r>
              <a:rPr lang="en-US" sz="1400" b="1" i="0" u="none" strike="noStrike" dirty="0">
                <a:effectLst/>
              </a:rPr>
              <a:t> que </a:t>
            </a:r>
            <a:r>
              <a:rPr lang="en-US" sz="1400" b="1" i="0" u="none" strike="noStrike" dirty="0" err="1">
                <a:effectLst/>
              </a:rPr>
              <a:t>sean</a:t>
            </a:r>
            <a:r>
              <a:rPr lang="en-US" sz="1400" b="1" i="0" u="none" strike="noStrike" dirty="0">
                <a:effectLst/>
              </a:rPr>
              <a:t> </a:t>
            </a:r>
            <a:r>
              <a:rPr lang="en-US" sz="1400" b="1" i="0" u="none" strike="noStrike" dirty="0" err="1">
                <a:effectLst/>
              </a:rPr>
              <a:t>transparentes</a:t>
            </a:r>
            <a:r>
              <a:rPr lang="en-US" sz="1400" b="1" i="0" u="none" strike="noStrike" dirty="0">
                <a:effectLst/>
              </a:rPr>
              <a:t> y </a:t>
            </a:r>
            <a:r>
              <a:rPr lang="en-US" sz="1400" b="1" i="0" u="none" strike="noStrike" dirty="0" err="1">
                <a:effectLst/>
              </a:rPr>
              <a:t>responsables</a:t>
            </a:r>
            <a:r>
              <a:rPr lang="en-US" sz="1400" b="1" dirty="0"/>
              <a:t>. </a:t>
            </a:r>
            <a:r>
              <a:rPr lang="en-US" sz="1400" b="1" dirty="0" err="1"/>
              <a:t>Ellos</a:t>
            </a:r>
            <a:r>
              <a:rPr lang="en-US" sz="1400" b="1" dirty="0"/>
              <a:t> </a:t>
            </a:r>
            <a:r>
              <a:rPr lang="en-US" sz="1400" b="1" dirty="0" err="1"/>
              <a:t>quieren</a:t>
            </a:r>
            <a:r>
              <a:rPr lang="en-US" sz="1400" b="1" dirty="0"/>
              <a:t> que se </a:t>
            </a:r>
            <a:r>
              <a:rPr lang="en-US" sz="1400" b="1" dirty="0" err="1"/>
              <a:t>monitoree</a:t>
            </a:r>
            <a:r>
              <a:rPr lang="en-US" sz="1400" b="1" dirty="0"/>
              <a:t> la </a:t>
            </a:r>
            <a:r>
              <a:rPr lang="en-US" sz="1400" b="1" dirty="0" err="1"/>
              <a:t>entraga</a:t>
            </a:r>
            <a:r>
              <a:rPr lang="en-US" sz="1400" b="1" dirty="0"/>
              <a:t> de </a:t>
            </a:r>
            <a:r>
              <a:rPr lang="en-US" sz="1400" b="1" dirty="0" err="1"/>
              <a:t>servicios</a:t>
            </a:r>
            <a:r>
              <a:rPr lang="en-US" sz="1400" b="1" dirty="0"/>
              <a:t> y que se supervise el </a:t>
            </a:r>
            <a:r>
              <a:rPr lang="en-US" sz="1400" b="1" dirty="0" err="1"/>
              <a:t>gasto</a:t>
            </a:r>
            <a:r>
              <a:rPr lang="en-US" sz="1400" b="1" dirty="0"/>
              <a:t> de los </a:t>
            </a:r>
            <a:r>
              <a:rPr lang="en-US" sz="1400" b="1" dirty="0" err="1"/>
              <a:t>fondos</a:t>
            </a:r>
            <a:r>
              <a:rPr lang="en-US" sz="1400" b="1" dirty="0"/>
              <a:t>.</a:t>
            </a:r>
            <a:br>
              <a:rPr lang="en-US" sz="1400" b="1" i="0" u="none" strike="noStrike" dirty="0">
                <a:effectLst/>
              </a:rPr>
            </a:br>
            <a:br>
              <a:rPr lang="en-US" sz="1400" b="1" i="0" u="none" strike="noStrike" dirty="0">
                <a:effectLst/>
              </a:rPr>
            </a:br>
            <a:r>
              <a:rPr lang="en-US" sz="1400" b="1" i="0" u="none" strike="noStrike" dirty="0">
                <a:effectLst/>
              </a:rPr>
              <a:t>La </a:t>
            </a:r>
            <a:r>
              <a:rPr lang="en-US" sz="1400" b="1" i="0" u="none" strike="noStrike" dirty="0" err="1">
                <a:effectLst/>
              </a:rPr>
              <a:t>comunidad</a:t>
            </a:r>
            <a:r>
              <a:rPr lang="en-US" sz="1400" b="1" i="0" u="none" strike="noStrike" dirty="0">
                <a:effectLst/>
              </a:rPr>
              <a:t> </a:t>
            </a:r>
            <a:r>
              <a:rPr lang="en-US" sz="1400" b="1" i="0" u="none" strike="noStrike" dirty="0" err="1">
                <a:effectLst/>
              </a:rPr>
              <a:t>quiere</a:t>
            </a:r>
            <a:r>
              <a:rPr lang="en-US" sz="1400" b="1" i="0" u="none" strike="noStrike" dirty="0">
                <a:effectLst/>
              </a:rPr>
              <a:t> </a:t>
            </a:r>
            <a:r>
              <a:rPr lang="en-US" sz="1400" b="1" i="0" u="none" strike="noStrike" dirty="0" err="1">
                <a:effectLst/>
              </a:rPr>
              <a:t>ver</a:t>
            </a:r>
            <a:r>
              <a:rPr lang="en-US" sz="1400" b="1" i="0" u="none" strike="noStrike" dirty="0">
                <a:effectLst/>
              </a:rPr>
              <a:t> el </a:t>
            </a:r>
            <a:r>
              <a:rPr lang="en-US" sz="1400" b="1" i="0" u="none" strike="noStrike" dirty="0" err="1">
                <a:effectLst/>
              </a:rPr>
              <a:t>progreso</a:t>
            </a:r>
            <a:r>
              <a:rPr lang="en-US" sz="1400" b="1" i="0" u="none" strike="noStrike" dirty="0">
                <a:effectLst/>
              </a:rPr>
              <a:t> que las </a:t>
            </a:r>
            <a:r>
              <a:rPr lang="en-US" sz="1400" b="1" i="0" u="none" strike="noStrike" dirty="0" err="1">
                <a:effectLst/>
              </a:rPr>
              <a:t>agencias</a:t>
            </a:r>
            <a:r>
              <a:rPr lang="en-US" sz="1400" b="1" i="0" u="none" strike="noStrike" dirty="0">
                <a:effectLst/>
              </a:rPr>
              <a:t> </a:t>
            </a:r>
            <a:r>
              <a:rPr lang="en-US" sz="1400" b="1" i="0" u="none" strike="noStrike" dirty="0" err="1">
                <a:effectLst/>
              </a:rPr>
              <a:t>logran</a:t>
            </a:r>
            <a:r>
              <a:rPr lang="en-US" sz="1400" b="1" i="0" u="none" strike="noStrike" dirty="0">
                <a:effectLst/>
              </a:rPr>
              <a:t> para </a:t>
            </a:r>
            <a:r>
              <a:rPr lang="en-US" sz="1400" b="1" i="0" u="none" strike="noStrike" dirty="0" err="1">
                <a:effectLst/>
              </a:rPr>
              <a:t>alcanzar</a:t>
            </a:r>
            <a:r>
              <a:rPr lang="en-US" sz="1400" b="1" i="0" u="none" strike="noStrike" dirty="0">
                <a:effectLst/>
              </a:rPr>
              <a:t> los </a:t>
            </a:r>
            <a:r>
              <a:rPr lang="en-US" sz="1400" b="1" i="0" u="none" strike="noStrike" dirty="0" err="1">
                <a:effectLst/>
              </a:rPr>
              <a:t>objetivos</a:t>
            </a:r>
            <a:r>
              <a:rPr lang="en-US" sz="1400" b="1" i="0" u="none" strike="noStrike" dirty="0">
                <a:effectLst/>
              </a:rPr>
              <a:t> </a:t>
            </a:r>
            <a:r>
              <a:rPr lang="en-US" sz="1400" b="1" dirty="0"/>
              <a:t>que </a:t>
            </a:r>
            <a:r>
              <a:rPr lang="en-US" sz="1400" b="1" dirty="0" err="1"/>
              <a:t>han</a:t>
            </a:r>
            <a:r>
              <a:rPr lang="en-US" sz="1400" b="1" dirty="0"/>
              <a:t> </a:t>
            </a:r>
            <a:r>
              <a:rPr lang="en-US" sz="1400" b="1" dirty="0" err="1"/>
              <a:t>indicado</a:t>
            </a:r>
            <a:r>
              <a:rPr lang="en-US" sz="1400" b="1" dirty="0"/>
              <a:t> y el </a:t>
            </a:r>
            <a:r>
              <a:rPr lang="en-US" sz="1400" b="1" dirty="0" err="1"/>
              <a:t>impacto</a:t>
            </a:r>
            <a:r>
              <a:rPr lang="en-US" sz="1400" b="1" dirty="0"/>
              <a:t> </a:t>
            </a:r>
            <a:r>
              <a:rPr lang="en-US" sz="1400" b="1" dirty="0" err="1"/>
              <a:t>en</a:t>
            </a:r>
            <a:r>
              <a:rPr lang="en-US" sz="1400" b="1" dirty="0"/>
              <a:t> los </a:t>
            </a:r>
            <a:r>
              <a:rPr lang="en-US" sz="1400" b="1" dirty="0" err="1"/>
              <a:t>temas</a:t>
            </a:r>
            <a:r>
              <a:rPr lang="en-US" sz="1400" b="1" dirty="0"/>
              <a:t> de la </a:t>
            </a:r>
            <a:r>
              <a:rPr lang="en-US" sz="1400" b="1" dirty="0" err="1"/>
              <a:t>comunidad</a:t>
            </a:r>
            <a:r>
              <a:rPr lang="en-US" sz="1400" b="1" dirty="0"/>
              <a:t>.</a:t>
            </a:r>
            <a:br>
              <a:rPr lang="en-US" sz="1400" b="1" i="0" u="none" strike="noStrike" dirty="0">
                <a:effectLst/>
              </a:rPr>
            </a:br>
            <a:br>
              <a:rPr lang="en-US" sz="1400" b="1" i="0" u="none" strike="noStrike" dirty="0">
                <a:effectLst/>
              </a:rPr>
            </a:br>
            <a:r>
              <a:rPr lang="en-US" sz="1400" b="1" i="0" u="none" strike="noStrike" dirty="0">
                <a:effectLst/>
              </a:rPr>
              <a:t>La </a:t>
            </a:r>
            <a:r>
              <a:rPr lang="en-US" sz="1400" b="1" i="0" u="none" strike="noStrike" dirty="0" err="1">
                <a:effectLst/>
              </a:rPr>
              <a:t>comunidad</a:t>
            </a:r>
            <a:r>
              <a:rPr lang="en-US" sz="1400" b="1" i="0" u="none" strike="noStrike" dirty="0">
                <a:effectLst/>
              </a:rPr>
              <a:t> </a:t>
            </a:r>
            <a:r>
              <a:rPr lang="en-US" sz="1400" b="1" i="0" u="none" strike="noStrike" dirty="0" err="1">
                <a:effectLst/>
              </a:rPr>
              <a:t>quiere</a:t>
            </a:r>
            <a:r>
              <a:rPr lang="en-US" sz="1400" b="1" i="0" u="none" strike="noStrike" dirty="0">
                <a:effectLst/>
              </a:rPr>
              <a:t> </a:t>
            </a:r>
            <a:r>
              <a:rPr lang="en-US" sz="1400" b="1" i="0" u="none" strike="noStrike" dirty="0" err="1">
                <a:effectLst/>
              </a:rPr>
              <a:t>ver</a:t>
            </a:r>
            <a:r>
              <a:rPr lang="en-US" sz="1400" b="1" i="0" u="none" strike="noStrike" dirty="0">
                <a:effectLst/>
              </a:rPr>
              <a:t> </a:t>
            </a:r>
            <a:r>
              <a:rPr lang="en-US" sz="1400" b="1" dirty="0" err="1"/>
              <a:t>miembros</a:t>
            </a:r>
            <a:r>
              <a:rPr lang="en-US" sz="1400" b="1" dirty="0"/>
              <a:t> BIPOC </a:t>
            </a:r>
            <a:r>
              <a:rPr lang="en-US" sz="1400" b="1" dirty="0" err="1"/>
              <a:t>en</a:t>
            </a:r>
            <a:r>
              <a:rPr lang="en-US" sz="1400" b="1" dirty="0"/>
              <a:t> </a:t>
            </a:r>
            <a:r>
              <a:rPr lang="en-US" sz="1400" b="1" dirty="0" err="1"/>
              <a:t>papeles</a:t>
            </a:r>
            <a:r>
              <a:rPr lang="en-US" sz="1400" b="1" dirty="0"/>
              <a:t> de </a:t>
            </a:r>
            <a:r>
              <a:rPr lang="en-US" sz="1400" b="1" dirty="0" err="1"/>
              <a:t>liderazgo</a:t>
            </a:r>
            <a:r>
              <a:rPr lang="en-US" sz="1400" b="1" dirty="0"/>
              <a:t> y de </a:t>
            </a:r>
            <a:r>
              <a:rPr lang="en-US" sz="1400" b="1" dirty="0" err="1"/>
              <a:t>toma</a:t>
            </a:r>
            <a:r>
              <a:rPr lang="en-US" sz="1400" b="1" dirty="0"/>
              <a:t> de </a:t>
            </a:r>
            <a:r>
              <a:rPr lang="en-US" sz="1400" b="1" dirty="0" err="1"/>
              <a:t>decisiones</a:t>
            </a:r>
            <a:r>
              <a:rPr lang="en-US" sz="1400" b="1" dirty="0"/>
              <a:t> </a:t>
            </a:r>
            <a:r>
              <a:rPr lang="en-US" sz="1400" b="1" dirty="0" err="1"/>
              <a:t>en</a:t>
            </a:r>
            <a:r>
              <a:rPr lang="en-US" sz="1400" b="1" dirty="0"/>
              <a:t> las </a:t>
            </a:r>
            <a:r>
              <a:rPr lang="en-US" sz="1400" b="1" dirty="0" err="1"/>
              <a:t>agencias</a:t>
            </a:r>
            <a:r>
              <a:rPr lang="en-US" sz="1400" b="1" dirty="0"/>
              <a:t> e </a:t>
            </a:r>
            <a:r>
              <a:rPr lang="en-US" sz="1400" b="1" dirty="0" err="1"/>
              <a:t>instituciones</a:t>
            </a:r>
            <a:r>
              <a:rPr lang="en-US" sz="1400" b="1" dirty="0"/>
              <a:t>, no solo </a:t>
            </a:r>
            <a:r>
              <a:rPr lang="en-US" sz="1400" b="1" dirty="0" err="1"/>
              <a:t>en</a:t>
            </a:r>
            <a:r>
              <a:rPr lang="en-US" sz="1400" b="1" dirty="0"/>
              <a:t> la </a:t>
            </a:r>
            <a:r>
              <a:rPr lang="en-US" sz="1400" b="1" dirty="0" err="1"/>
              <a:t>recepción</a:t>
            </a:r>
            <a:r>
              <a:rPr lang="en-US" sz="1400" b="1" dirty="0"/>
              <a:t>. La </a:t>
            </a:r>
            <a:r>
              <a:rPr lang="en-US" sz="1400" b="1" dirty="0" err="1"/>
              <a:t>comunidad</a:t>
            </a:r>
            <a:r>
              <a:rPr lang="en-US" sz="1400" b="1" dirty="0"/>
              <a:t> </a:t>
            </a:r>
            <a:r>
              <a:rPr lang="en-US" sz="1400" b="1" dirty="0" err="1"/>
              <a:t>quiere</a:t>
            </a:r>
            <a:r>
              <a:rPr lang="en-US" sz="1400" b="1" dirty="0"/>
              <a:t> que las </a:t>
            </a:r>
            <a:r>
              <a:rPr lang="en-US" sz="1400" b="1" dirty="0" err="1"/>
              <a:t>agencias</a:t>
            </a:r>
            <a:r>
              <a:rPr lang="en-US" sz="1400" b="1" dirty="0"/>
              <a:t> </a:t>
            </a:r>
            <a:r>
              <a:rPr lang="en-US" sz="1400" b="1" dirty="0" err="1"/>
              <a:t>trabajen</a:t>
            </a:r>
            <a:r>
              <a:rPr lang="en-US" sz="1400" b="1" dirty="0"/>
              <a:t> con los </a:t>
            </a:r>
            <a:r>
              <a:rPr lang="en-US" sz="1400" b="1" dirty="0" err="1"/>
              <a:t>líderes</a:t>
            </a:r>
            <a:r>
              <a:rPr lang="en-US" sz="1400" b="1" dirty="0"/>
              <a:t> de la </a:t>
            </a:r>
            <a:r>
              <a:rPr lang="en-US" sz="1400" b="1" dirty="0" err="1"/>
              <a:t>comunidad</a:t>
            </a:r>
            <a:r>
              <a:rPr lang="en-US" sz="1400" b="1" dirty="0"/>
              <a:t> para </a:t>
            </a:r>
            <a:r>
              <a:rPr lang="en-US" sz="1400" b="1" dirty="0" err="1"/>
              <a:t>reconstruir</a:t>
            </a:r>
            <a:r>
              <a:rPr lang="en-US" sz="1400" b="1" dirty="0"/>
              <a:t> y </a:t>
            </a:r>
            <a:r>
              <a:rPr lang="en-US" sz="1400" b="1" dirty="0" err="1"/>
              <a:t>volver</a:t>
            </a:r>
            <a:r>
              <a:rPr lang="en-US" sz="1400" b="1" dirty="0"/>
              <a:t> a </a:t>
            </a:r>
            <a:r>
              <a:rPr lang="en-US" sz="1400" b="1" dirty="0" err="1"/>
              <a:t>obtener</a:t>
            </a:r>
            <a:r>
              <a:rPr lang="en-US" sz="1400" b="1" dirty="0"/>
              <a:t> la </a:t>
            </a:r>
            <a:r>
              <a:rPr lang="en-US" sz="1400" b="1" dirty="0" err="1"/>
              <a:t>confianza</a:t>
            </a:r>
            <a:r>
              <a:rPr lang="en-US" sz="1400" b="1" dirty="0"/>
              <a:t> que se ha </a:t>
            </a:r>
            <a:r>
              <a:rPr lang="en-US" sz="1400" b="1" dirty="0" err="1"/>
              <a:t>perdido</a:t>
            </a:r>
            <a:r>
              <a:rPr lang="en-US" sz="1400" b="1" i="0" u="none" strike="noStrike" dirty="0">
                <a:effectLst/>
              </a:rPr>
              <a:t>. </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err="1">
                <a:effectLst/>
              </a:rPr>
              <a:t>Ellos</a:t>
            </a:r>
            <a:r>
              <a:rPr lang="en-US" sz="1400" b="1" i="0" u="none" strike="noStrike" dirty="0">
                <a:effectLst/>
              </a:rPr>
              <a:t> </a:t>
            </a:r>
            <a:r>
              <a:rPr lang="en-US" sz="1400" b="1" i="0" u="none" strike="noStrike" dirty="0" err="1">
                <a:effectLst/>
              </a:rPr>
              <a:t>quieren</a:t>
            </a:r>
            <a:r>
              <a:rPr lang="en-US" sz="1400" b="1" i="0" u="none" strike="noStrike" dirty="0">
                <a:effectLst/>
              </a:rPr>
              <a:t> </a:t>
            </a:r>
            <a:r>
              <a:rPr lang="en-US" sz="1400" b="1" i="0" u="none" strike="noStrike" dirty="0" err="1">
                <a:effectLst/>
              </a:rPr>
              <a:t>proveedores</a:t>
            </a:r>
            <a:r>
              <a:rPr lang="en-US" sz="1400" b="1" i="0" u="none" strike="noStrike" dirty="0">
                <a:effectLst/>
              </a:rPr>
              <a:t> de </a:t>
            </a:r>
            <a:r>
              <a:rPr lang="en-US" sz="1400" b="1" i="0" u="none" strike="noStrike" dirty="0" err="1">
                <a:effectLst/>
              </a:rPr>
              <a:t>servicios</a:t>
            </a:r>
            <a:r>
              <a:rPr lang="en-US" sz="1400" b="1" i="0" u="none" strike="noStrike" dirty="0">
                <a:effectLst/>
              </a:rPr>
              <a:t> que </a:t>
            </a:r>
            <a:r>
              <a:rPr lang="en-US" sz="1400" b="1" i="0" u="none" strike="noStrike" dirty="0" err="1">
                <a:effectLst/>
              </a:rPr>
              <a:t>sean</a:t>
            </a:r>
            <a:r>
              <a:rPr lang="en-US" sz="1400" b="1" i="0" u="none" strike="noStrike" dirty="0">
                <a:effectLst/>
              </a:rPr>
              <a:t> </a:t>
            </a:r>
            <a:r>
              <a:rPr lang="en-US" sz="1400" b="1" i="0" u="none" strike="noStrike" dirty="0" err="1">
                <a:effectLst/>
              </a:rPr>
              <a:t>amables</a:t>
            </a:r>
            <a:r>
              <a:rPr lang="en-US" sz="1400" b="1" dirty="0"/>
              <a:t>, </a:t>
            </a:r>
            <a:r>
              <a:rPr lang="en-US" sz="1400" b="1" dirty="0" err="1"/>
              <a:t>compasivos</a:t>
            </a:r>
            <a:r>
              <a:rPr lang="en-US" sz="1400" b="1" dirty="0"/>
              <a:t> y </a:t>
            </a:r>
            <a:r>
              <a:rPr lang="en-US" sz="1400" b="1" dirty="0" err="1"/>
              <a:t>empáticos</a:t>
            </a:r>
            <a:r>
              <a:rPr lang="en-US" sz="1400" b="1" dirty="0"/>
              <a:t>. </a:t>
            </a:r>
            <a:r>
              <a:rPr lang="en-US" sz="1400" b="1" dirty="0" err="1"/>
              <a:t>Ellos</a:t>
            </a:r>
            <a:r>
              <a:rPr lang="en-US" sz="1400" b="1" dirty="0"/>
              <a:t> </a:t>
            </a:r>
            <a:r>
              <a:rPr lang="en-US" sz="1400" b="1" dirty="0" err="1"/>
              <a:t>quieren</a:t>
            </a:r>
            <a:r>
              <a:rPr lang="en-US" sz="1400" b="1" dirty="0"/>
              <a:t> que </a:t>
            </a:r>
            <a:r>
              <a:rPr lang="en-US" sz="1400" b="1" dirty="0" err="1"/>
              <a:t>tengan</a:t>
            </a:r>
            <a:r>
              <a:rPr lang="en-US" sz="1400" b="1" dirty="0"/>
              <a:t> </a:t>
            </a:r>
            <a:r>
              <a:rPr lang="en-US" sz="1400" b="1" dirty="0" err="1"/>
              <a:t>entrenamiento</a:t>
            </a:r>
            <a:r>
              <a:rPr lang="en-US" sz="1400" b="1" dirty="0"/>
              <a:t> </a:t>
            </a:r>
            <a:r>
              <a:rPr lang="en-US" sz="1400" b="1" dirty="0" err="1"/>
              <a:t>constante</a:t>
            </a:r>
            <a:r>
              <a:rPr lang="en-US" sz="1400" b="1" dirty="0"/>
              <a:t> y </a:t>
            </a:r>
            <a:r>
              <a:rPr lang="en-US" sz="1400" b="1" dirty="0" err="1"/>
              <a:t>regularmente</a:t>
            </a:r>
            <a:r>
              <a:rPr lang="en-US" sz="1400" b="1" dirty="0"/>
              <a:t>  para que </a:t>
            </a:r>
            <a:r>
              <a:rPr lang="en-US" sz="1400" b="1" dirty="0" err="1"/>
              <a:t>puedan</a:t>
            </a:r>
            <a:r>
              <a:rPr lang="en-US" sz="1400" b="1" dirty="0"/>
              <a:t> </a:t>
            </a:r>
            <a:r>
              <a:rPr lang="en-US" sz="1400" b="1" dirty="0" err="1"/>
              <a:t>abordar</a:t>
            </a:r>
            <a:r>
              <a:rPr lang="en-US" sz="1400" b="1" dirty="0"/>
              <a:t> sus </a:t>
            </a:r>
            <a:r>
              <a:rPr lang="en-US" sz="1400" b="1" dirty="0" err="1"/>
              <a:t>prejuicios</a:t>
            </a:r>
            <a:r>
              <a:rPr lang="en-US" sz="1400" b="1" dirty="0"/>
              <a:t> y </a:t>
            </a:r>
            <a:r>
              <a:rPr lang="en-US" sz="1400" b="1" dirty="0" err="1"/>
              <a:t>predisposiciones</a:t>
            </a:r>
            <a:r>
              <a:rPr lang="en-US" sz="1400" b="1" dirty="0"/>
              <a:t>. </a:t>
            </a:r>
            <a:r>
              <a:rPr lang="en-US" sz="1400" b="1" dirty="0" err="1"/>
              <a:t>Ellos</a:t>
            </a:r>
            <a:r>
              <a:rPr lang="en-US" sz="1400" b="1" dirty="0"/>
              <a:t> </a:t>
            </a:r>
            <a:r>
              <a:rPr lang="en-US" sz="1400" b="1" dirty="0" err="1"/>
              <a:t>quieren</a:t>
            </a:r>
            <a:r>
              <a:rPr lang="en-US" sz="1400" b="1" dirty="0"/>
              <a:t> </a:t>
            </a:r>
            <a:r>
              <a:rPr lang="en-US" sz="1400" b="1" dirty="0" err="1"/>
              <a:t>supervisores</a:t>
            </a:r>
            <a:r>
              <a:rPr lang="en-US" sz="1400" b="1" dirty="0"/>
              <a:t> que </a:t>
            </a:r>
            <a:r>
              <a:rPr lang="en-US" sz="1400" b="1" dirty="0" err="1"/>
              <a:t>monitoreen</a:t>
            </a:r>
            <a:r>
              <a:rPr lang="en-US" sz="1400" b="1" dirty="0"/>
              <a:t> las </a:t>
            </a:r>
            <a:r>
              <a:rPr lang="en-US" sz="1400" b="1" dirty="0" err="1"/>
              <a:t>acciones</a:t>
            </a:r>
            <a:r>
              <a:rPr lang="en-US" sz="1400" b="1" dirty="0"/>
              <a:t> y </a:t>
            </a:r>
            <a:r>
              <a:rPr lang="en-US" sz="1400" b="1" dirty="0" err="1"/>
              <a:t>comportamientos</a:t>
            </a:r>
            <a:r>
              <a:rPr lang="en-US" sz="1400" b="1" dirty="0"/>
              <a:t> de </a:t>
            </a:r>
            <a:r>
              <a:rPr lang="en-US" sz="1400" b="1" dirty="0" err="1"/>
              <a:t>su</a:t>
            </a:r>
            <a:r>
              <a:rPr lang="en-US" sz="1400" b="1" dirty="0"/>
              <a:t> personal y </a:t>
            </a:r>
            <a:r>
              <a:rPr lang="en-US" sz="1400" b="1" dirty="0" err="1"/>
              <a:t>asegurar</a:t>
            </a:r>
            <a:r>
              <a:rPr lang="en-US" sz="1400" b="1" dirty="0"/>
              <a:t> la </a:t>
            </a:r>
            <a:r>
              <a:rPr lang="en-US" sz="1400" b="1" dirty="0" err="1"/>
              <a:t>seguridad</a:t>
            </a:r>
            <a:r>
              <a:rPr lang="en-US" sz="1400" b="1" dirty="0"/>
              <a:t> y </a:t>
            </a:r>
            <a:r>
              <a:rPr lang="en-US" sz="1400" b="1" dirty="0" err="1"/>
              <a:t>apoyo</a:t>
            </a:r>
            <a:r>
              <a:rPr lang="en-US" sz="1400" b="1" dirty="0"/>
              <a:t> a la </a:t>
            </a:r>
            <a:r>
              <a:rPr lang="en-US" sz="1400" b="1" dirty="0" err="1"/>
              <a:t>comunidad</a:t>
            </a:r>
            <a:r>
              <a:rPr lang="en-US" sz="1400" b="1" dirty="0"/>
              <a:t>.</a:t>
            </a:r>
            <a:r>
              <a:rPr lang="en-US" sz="1400" b="1" i="0" u="none" strike="noStrike" dirty="0">
                <a:effectLst/>
              </a:rPr>
              <a:t>. </a:t>
            </a:r>
            <a:br>
              <a:rPr lang="en-US" sz="1400" b="1" i="0" u="none" strike="noStrike" dirty="0">
                <a:effectLst/>
              </a:rPr>
            </a:br>
            <a:br>
              <a:rPr lang="en-US" sz="1400" b="1" i="0" u="none" strike="noStrike" dirty="0">
                <a:effectLst/>
              </a:rPr>
            </a:br>
            <a:br>
              <a:rPr lang="en-US" sz="1400" b="1" i="0" u="none" strike="noStrike" dirty="0">
                <a:effectLst/>
              </a:rPr>
            </a:br>
            <a:r>
              <a:rPr lang="en-US" sz="1400" b="1" i="0" u="none" strike="noStrike" dirty="0">
                <a:effectLst/>
              </a:rPr>
              <a:t>La </a:t>
            </a:r>
            <a:r>
              <a:rPr lang="en-US" sz="1400" b="1" i="0" u="none" strike="noStrike" dirty="0" err="1">
                <a:effectLst/>
              </a:rPr>
              <a:t>comunidad</a:t>
            </a:r>
            <a:r>
              <a:rPr lang="en-US" sz="1400" b="1" i="0" u="none" strike="noStrike" dirty="0">
                <a:effectLst/>
              </a:rPr>
              <a:t> </a:t>
            </a:r>
            <a:r>
              <a:rPr lang="en-US" sz="1400" b="1" i="0" u="none" strike="noStrike" dirty="0" err="1">
                <a:effectLst/>
              </a:rPr>
              <a:t>quiere</a:t>
            </a:r>
            <a:r>
              <a:rPr lang="en-US" sz="1400" b="1" i="0" u="none" strike="noStrike" dirty="0">
                <a:effectLst/>
              </a:rPr>
              <a:t> </a:t>
            </a:r>
            <a:r>
              <a:rPr lang="en-US" sz="1400" b="1" i="0" u="none" strike="noStrike" dirty="0" err="1">
                <a:effectLst/>
              </a:rPr>
              <a:t>tener</a:t>
            </a:r>
            <a:r>
              <a:rPr lang="en-US" sz="1400" b="1" i="0" u="none" strike="noStrike" dirty="0">
                <a:effectLst/>
              </a:rPr>
              <a:t> </a:t>
            </a:r>
            <a:r>
              <a:rPr lang="en-US" sz="1400" b="1" i="0" u="none" strike="noStrike" dirty="0" err="1">
                <a:effectLst/>
              </a:rPr>
              <a:t>algún</a:t>
            </a:r>
            <a:r>
              <a:rPr lang="en-US" sz="1400" b="1" i="0" u="none" strike="noStrike" dirty="0">
                <a:effectLst/>
              </a:rPr>
              <a:t> </a:t>
            </a:r>
            <a:r>
              <a:rPr lang="en-US" sz="1400" b="1" i="0" u="none" strike="noStrike" dirty="0" err="1">
                <a:effectLst/>
              </a:rPr>
              <a:t>tipo</a:t>
            </a:r>
            <a:r>
              <a:rPr lang="en-US" sz="1400" b="1" i="0" u="none" strike="noStrike" dirty="0">
                <a:effectLst/>
              </a:rPr>
              <a:t> de </a:t>
            </a:r>
            <a:r>
              <a:rPr lang="en-US" sz="1400" b="1" i="0" u="none" strike="noStrike" dirty="0" err="1">
                <a:effectLst/>
              </a:rPr>
              <a:t>compensación</a:t>
            </a:r>
            <a:r>
              <a:rPr lang="en-US" sz="1400" b="1" i="0" u="none" strike="noStrike" dirty="0">
                <a:effectLst/>
              </a:rPr>
              <a:t> por </a:t>
            </a:r>
            <a:r>
              <a:rPr lang="en-US" sz="1400" b="1" i="0" u="none" strike="noStrike" dirty="0" err="1">
                <a:effectLst/>
              </a:rPr>
              <a:t>su</a:t>
            </a:r>
            <a:r>
              <a:rPr lang="en-US" sz="1400" b="1" i="0" u="none" strike="noStrike" dirty="0">
                <a:effectLst/>
              </a:rPr>
              <a:t> </a:t>
            </a:r>
            <a:r>
              <a:rPr lang="en-US" sz="1400" b="1" dirty="0" err="1"/>
              <a:t>trabajo</a:t>
            </a:r>
            <a:r>
              <a:rPr lang="en-US" sz="1400" b="1" dirty="0"/>
              <a:t> </a:t>
            </a:r>
            <a:r>
              <a:rPr lang="en-US" sz="1400" b="1" dirty="0" err="1"/>
              <a:t>voluntario</a:t>
            </a:r>
            <a:r>
              <a:rPr lang="en-US" sz="1400" b="1" dirty="0"/>
              <a:t>. Se </a:t>
            </a:r>
            <a:r>
              <a:rPr lang="en-US" sz="1400" b="1" dirty="0" err="1"/>
              <a:t>explicó</a:t>
            </a:r>
            <a:r>
              <a:rPr lang="en-US" sz="1400" b="1" dirty="0"/>
              <a:t> que </a:t>
            </a:r>
            <a:r>
              <a:rPr lang="en-US" sz="1400" b="1" dirty="0" err="1"/>
              <a:t>muchos</a:t>
            </a:r>
            <a:r>
              <a:rPr lang="en-US" sz="1400" b="1" dirty="0"/>
              <a:t> de los </a:t>
            </a:r>
            <a:r>
              <a:rPr lang="en-US" sz="1400" b="1" dirty="0" err="1"/>
              <a:t>voluntarios</a:t>
            </a:r>
            <a:r>
              <a:rPr lang="en-US" sz="1400" b="1" dirty="0"/>
              <a:t> </a:t>
            </a:r>
            <a:r>
              <a:rPr lang="en-US" sz="1400" b="1" dirty="0" err="1"/>
              <a:t>gastan</a:t>
            </a:r>
            <a:r>
              <a:rPr lang="en-US" sz="1400" b="1" dirty="0"/>
              <a:t> sus </a:t>
            </a:r>
            <a:r>
              <a:rPr lang="en-US" sz="1400" b="1" dirty="0" err="1"/>
              <a:t>propios</a:t>
            </a:r>
            <a:r>
              <a:rPr lang="en-US" sz="1400" b="1" dirty="0"/>
              <a:t> </a:t>
            </a:r>
            <a:r>
              <a:rPr lang="en-US" sz="1400" b="1" dirty="0" err="1"/>
              <a:t>recursos</a:t>
            </a:r>
            <a:r>
              <a:rPr lang="en-US" sz="1400" b="1" dirty="0"/>
              <a:t>, que son </a:t>
            </a:r>
            <a:r>
              <a:rPr lang="en-US" sz="1400" b="1" dirty="0" err="1"/>
              <a:t>limitados</a:t>
            </a:r>
            <a:r>
              <a:rPr lang="en-US" sz="1400" b="1" dirty="0"/>
              <a:t>, para </a:t>
            </a:r>
            <a:r>
              <a:rPr lang="en-US" sz="1400" b="1" dirty="0" err="1"/>
              <a:t>hacer</a:t>
            </a:r>
            <a:r>
              <a:rPr lang="en-US" sz="1400" b="1" dirty="0"/>
              <a:t> </a:t>
            </a:r>
            <a:r>
              <a:rPr lang="en-US" sz="1400" b="1" dirty="0" err="1"/>
              <a:t>trabajo</a:t>
            </a:r>
            <a:r>
              <a:rPr lang="en-US" sz="1400" b="1" dirty="0"/>
              <a:t> </a:t>
            </a:r>
            <a:r>
              <a:rPr lang="en-US" sz="1400" b="1" dirty="0" err="1"/>
              <a:t>voluntario</a:t>
            </a:r>
            <a:r>
              <a:rPr lang="en-US" sz="1400" b="1" dirty="0"/>
              <a:t> con las </a:t>
            </a:r>
            <a:r>
              <a:rPr lang="en-US" sz="1400" b="1" dirty="0" err="1"/>
              <a:t>organizaciones</a:t>
            </a:r>
            <a:r>
              <a:rPr lang="en-US" sz="1400" b="1" dirty="0"/>
              <a:t> </a:t>
            </a:r>
            <a:r>
              <a:rPr lang="en-US" sz="1400" b="1" dirty="0" err="1"/>
              <a:t>establecidas</a:t>
            </a:r>
            <a:r>
              <a:rPr lang="en-US" sz="1400" b="1" dirty="0"/>
              <a:t>. </a:t>
            </a:r>
            <a:br>
              <a:rPr lang="en-US" sz="1400" b="1" i="0" u="none" strike="noStrike" dirty="0">
                <a:effectLst/>
              </a:rPr>
            </a:br>
            <a:br>
              <a:rPr lang="en-US" sz="1400" b="1" i="0" u="none" strike="noStrike" dirty="0">
                <a:effectLst/>
              </a:rPr>
            </a:br>
            <a:r>
              <a:rPr lang="en-US" sz="1400" b="1" i="0" u="none" strike="noStrike" dirty="0">
                <a:effectLst/>
              </a:rPr>
              <a:t>La </a:t>
            </a:r>
            <a:r>
              <a:rPr lang="en-US" sz="1400" b="1" i="0" u="none" strike="noStrike" dirty="0" err="1">
                <a:effectLst/>
              </a:rPr>
              <a:t>comunidad</a:t>
            </a:r>
            <a:r>
              <a:rPr lang="en-US" sz="1400" b="1" i="0" u="none" strike="noStrike" dirty="0">
                <a:effectLst/>
              </a:rPr>
              <a:t> </a:t>
            </a:r>
            <a:r>
              <a:rPr lang="en-US" sz="1400" b="1" i="0" u="none" strike="noStrike" dirty="0" err="1">
                <a:effectLst/>
              </a:rPr>
              <a:t>quiere</a:t>
            </a:r>
            <a:r>
              <a:rPr lang="en-US" sz="1400" b="1" i="0" u="none" strike="noStrike" dirty="0">
                <a:effectLst/>
              </a:rPr>
              <a:t> que las </a:t>
            </a:r>
            <a:r>
              <a:rPr lang="en-US" sz="1400" b="1" i="0" u="none" strike="noStrike" dirty="0" err="1">
                <a:effectLst/>
              </a:rPr>
              <a:t>organizaciones</a:t>
            </a:r>
            <a:r>
              <a:rPr lang="en-US" sz="1400" b="1" i="0" u="none" strike="noStrike" dirty="0">
                <a:effectLst/>
              </a:rPr>
              <a:t> e </a:t>
            </a:r>
            <a:r>
              <a:rPr lang="en-US" sz="1400" b="1" i="0" u="none" strike="noStrike" dirty="0" err="1">
                <a:effectLst/>
              </a:rPr>
              <a:t>instituciones</a:t>
            </a:r>
            <a:r>
              <a:rPr lang="en-US" sz="1400" b="1" i="0" u="none" strike="noStrike" dirty="0">
                <a:effectLst/>
              </a:rPr>
              <a:t> </a:t>
            </a:r>
            <a:r>
              <a:rPr lang="en-US" sz="1400" b="1" i="0" u="none" strike="noStrike" dirty="0" err="1">
                <a:effectLst/>
              </a:rPr>
              <a:t>trabajen</a:t>
            </a:r>
            <a:r>
              <a:rPr lang="en-US" sz="1400" b="1" i="0" u="none" strike="noStrike" dirty="0">
                <a:effectLst/>
              </a:rPr>
              <a:t> juntas para </a:t>
            </a:r>
            <a:r>
              <a:rPr lang="en-US" sz="1400" b="1" i="0" u="none" strike="noStrike" dirty="0" err="1">
                <a:effectLst/>
              </a:rPr>
              <a:t>integrar</a:t>
            </a:r>
            <a:r>
              <a:rPr lang="en-US" sz="1400" b="1" i="0" u="none" strike="noStrike" dirty="0">
                <a:effectLst/>
              </a:rPr>
              <a:t> y </a:t>
            </a:r>
            <a:r>
              <a:rPr lang="en-US" sz="1400" b="1" i="0" u="none" strike="noStrike" dirty="0" err="1">
                <a:effectLst/>
              </a:rPr>
              <a:t>optimizar</a:t>
            </a:r>
            <a:r>
              <a:rPr lang="en-US" sz="1400" b="1" i="0" u="none" strike="noStrike" dirty="0">
                <a:effectLst/>
              </a:rPr>
              <a:t> los </a:t>
            </a:r>
            <a:r>
              <a:rPr lang="en-US" sz="1400" b="1" i="0" u="none" strike="noStrike" dirty="0" err="1">
                <a:effectLst/>
              </a:rPr>
              <a:t>servicios</a:t>
            </a:r>
            <a:r>
              <a:rPr lang="en-US" sz="1400" b="1" i="0" u="none" strike="noStrike" dirty="0">
                <a:effectLst/>
              </a:rPr>
              <a:t> y que se </a:t>
            </a:r>
            <a:r>
              <a:rPr lang="en-US" sz="1400" b="1" i="0" u="none" strike="noStrike" dirty="0" err="1">
                <a:effectLst/>
              </a:rPr>
              <a:t>tenga</a:t>
            </a:r>
            <a:r>
              <a:rPr lang="en-US" sz="1400" b="1" i="0" u="none" strike="noStrike" dirty="0">
                <a:effectLst/>
              </a:rPr>
              <a:t> </a:t>
            </a:r>
            <a:r>
              <a:rPr lang="en-US" sz="1400" b="1" i="0" u="none" strike="noStrike" dirty="0" err="1">
                <a:effectLst/>
              </a:rPr>
              <a:t>acceso</a:t>
            </a:r>
            <a:r>
              <a:rPr lang="en-US" sz="1400" b="1" i="0" u="none" strike="noStrike" dirty="0">
                <a:effectLst/>
              </a:rPr>
              <a:t> </a:t>
            </a:r>
            <a:r>
              <a:rPr lang="en-US" sz="1400" b="1" i="0" u="none" strike="noStrike" dirty="0" err="1">
                <a:effectLst/>
              </a:rPr>
              <a:t>rutinario</a:t>
            </a:r>
            <a:r>
              <a:rPr lang="en-US" sz="1400" b="1" i="0" u="none" strike="noStrike" dirty="0">
                <a:effectLst/>
              </a:rPr>
              <a:t>, no solo </a:t>
            </a:r>
            <a:r>
              <a:rPr lang="en-US" sz="1400" b="1" i="0" u="none" strike="noStrike" dirty="0" err="1">
                <a:effectLst/>
              </a:rPr>
              <a:t>durante</a:t>
            </a:r>
            <a:r>
              <a:rPr lang="en-US" sz="1400" b="1" i="0" u="none" strike="noStrike" dirty="0">
                <a:effectLst/>
              </a:rPr>
              <a:t> los </a:t>
            </a:r>
            <a:r>
              <a:rPr lang="en-US" sz="1400" b="1" i="0" u="none" strike="noStrike" dirty="0" err="1">
                <a:effectLst/>
              </a:rPr>
              <a:t>tiempos</a:t>
            </a:r>
            <a:r>
              <a:rPr lang="en-US" sz="1400" b="1" i="0" u="none" strike="noStrike" dirty="0">
                <a:effectLst/>
              </a:rPr>
              <a:t> de crisis o trauma. </a:t>
            </a:r>
            <a:endParaRPr lang="en-US" sz="1400" b="1" dirty="0"/>
          </a:p>
        </p:txBody>
      </p:sp>
      <p:sp>
        <p:nvSpPr>
          <p:cNvPr id="97" name="Rectangle 60">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8" name="Rectangle 62">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E372FD2-7F87-4477-99AB-E557EC27E3AC}"/>
              </a:ext>
            </a:extLst>
          </p:cNvPr>
          <p:cNvSpPr>
            <a:spLocks noGrp="1"/>
          </p:cNvSpPr>
          <p:nvPr>
            <p:ph type="body" idx="1"/>
          </p:nvPr>
        </p:nvSpPr>
        <p:spPr>
          <a:xfrm>
            <a:off x="1919633" y="988742"/>
            <a:ext cx="3701883" cy="4880518"/>
          </a:xfrm>
          <a:ln w="25400" cap="sq">
            <a:noFill/>
            <a:miter lim="800000"/>
          </a:ln>
        </p:spPr>
        <p:txBody>
          <a:bodyPr vert="horz" lIns="91440" tIns="45720" rIns="91440" bIns="45720" rtlCol="0" anchor="ctr">
            <a:normAutofit/>
          </a:bodyPr>
          <a:lstStyle/>
          <a:p>
            <a:pPr algn="ctr"/>
            <a:r>
              <a:rPr lang="en-US" dirty="0" err="1">
                <a:solidFill>
                  <a:srgbClr val="FFFFFF"/>
                </a:solidFill>
              </a:rPr>
              <a:t>Recomendaciones</a:t>
            </a:r>
            <a:endParaRPr lang="en-US" dirty="0">
              <a:solidFill>
                <a:srgbClr val="FFFFFF"/>
              </a:solidFill>
            </a:endParaRPr>
          </a:p>
        </p:txBody>
      </p:sp>
    </p:spTree>
    <p:extLst>
      <p:ext uri="{BB962C8B-B14F-4D97-AF65-F5344CB8AC3E}">
        <p14:creationId xmlns:p14="http://schemas.microsoft.com/office/powerpoint/2010/main" val="141850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extBox 3">
            <a:extLst>
              <a:ext uri="{FF2B5EF4-FFF2-40B4-BE49-F238E27FC236}">
                <a16:creationId xmlns:a16="http://schemas.microsoft.com/office/drawing/2014/main" id="{80E838EA-C541-4864-BE29-A1436455EEAB}"/>
              </a:ext>
            </a:extLst>
          </p:cNvPr>
          <p:cNvGraphicFramePr/>
          <p:nvPr>
            <p:extLst>
              <p:ext uri="{D42A27DB-BD31-4B8C-83A1-F6EECF244321}">
                <p14:modId xmlns:p14="http://schemas.microsoft.com/office/powerpoint/2010/main" val="1181074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16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erial view of a highway near the ocean">
            <a:extLst>
              <a:ext uri="{FF2B5EF4-FFF2-40B4-BE49-F238E27FC236}">
                <a16:creationId xmlns:a16="http://schemas.microsoft.com/office/drawing/2014/main" id="{77B562CE-A71D-4B9D-BBC1-627600C0719F}"/>
              </a:ext>
            </a:extLst>
          </p:cNvPr>
          <p:cNvPicPr>
            <a:picLocks noChangeAspect="1"/>
          </p:cNvPicPr>
          <p:nvPr/>
        </p:nvPicPr>
        <p:blipFill rotWithShape="1">
          <a:blip r:embed="rId2">
            <a:duotone>
              <a:schemeClr val="bg2">
                <a:shade val="45000"/>
                <a:satMod val="135000"/>
              </a:schemeClr>
              <a:prstClr val="white"/>
            </a:duotone>
            <a:alphaModFix amt="35000"/>
          </a:blip>
          <a:srcRect t="11833" b="13167"/>
          <a:stretch/>
        </p:blipFill>
        <p:spPr>
          <a:xfrm>
            <a:off x="20" y="10"/>
            <a:ext cx="12191980" cy="6857990"/>
          </a:xfrm>
          <a:prstGeom prst="rect">
            <a:avLst/>
          </a:prstGeom>
        </p:spPr>
      </p:pic>
      <p:sp>
        <p:nvSpPr>
          <p:cNvPr id="2" name="Title 1">
            <a:extLst>
              <a:ext uri="{FF2B5EF4-FFF2-40B4-BE49-F238E27FC236}">
                <a16:creationId xmlns:a16="http://schemas.microsoft.com/office/drawing/2014/main" id="{DF5482A6-547A-4C35-86BD-E4F01464AD74}"/>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chemeClr val="tx1">
                    <a:lumMod val="85000"/>
                    <a:lumOff val="15000"/>
                  </a:schemeClr>
                </a:solidFill>
              </a:rPr>
              <a:t>Gracias</a:t>
            </a:r>
          </a:p>
        </p:txBody>
      </p:sp>
      <p:cxnSp>
        <p:nvCxnSpPr>
          <p:cNvPr id="15" name="Straight Connector 14">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12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E882-DC5D-4484-B923-7FE8629D793C}"/>
              </a:ext>
            </a:extLst>
          </p:cNvPr>
          <p:cNvSpPr>
            <a:spLocks noGrp="1"/>
          </p:cNvSpPr>
          <p:nvPr>
            <p:ph type="title"/>
          </p:nvPr>
        </p:nvSpPr>
        <p:spPr>
          <a:xfrm>
            <a:off x="422899" y="540167"/>
            <a:ext cx="5828376" cy="2135867"/>
          </a:xfrm>
        </p:spPr>
        <p:txBody>
          <a:bodyPr anchor="b">
            <a:normAutofit/>
          </a:bodyPr>
          <a:lstStyle/>
          <a:p>
            <a:r>
              <a:rPr lang="en-US" b="1" dirty="0" err="1">
                <a:solidFill>
                  <a:schemeClr val="tx1"/>
                </a:solidFill>
                <a:latin typeface="+mn-lt"/>
              </a:rPr>
              <a:t>Formación</a:t>
            </a:r>
            <a:endParaRPr lang="en-US" sz="4800" dirty="0">
              <a:solidFill>
                <a:schemeClr val="tx1"/>
              </a:solidFill>
              <a:latin typeface="+mn-lt"/>
            </a:endParaRPr>
          </a:p>
        </p:txBody>
      </p:sp>
      <p:sp>
        <p:nvSpPr>
          <p:cNvPr id="3" name="Subtitle 2">
            <a:extLst>
              <a:ext uri="{FF2B5EF4-FFF2-40B4-BE49-F238E27FC236}">
                <a16:creationId xmlns:a16="http://schemas.microsoft.com/office/drawing/2014/main" id="{678425D7-DAA0-4B7F-AC9F-DE0D9F8035B5}"/>
              </a:ext>
            </a:extLst>
          </p:cNvPr>
          <p:cNvSpPr>
            <a:spLocks noGrp="1"/>
          </p:cNvSpPr>
          <p:nvPr>
            <p:ph idx="1"/>
          </p:nvPr>
        </p:nvSpPr>
        <p:spPr>
          <a:xfrm>
            <a:off x="422899" y="2880452"/>
            <a:ext cx="5828376" cy="3095445"/>
          </a:xfrm>
        </p:spPr>
        <p:txBody>
          <a:bodyPr anchor="t">
            <a:normAutofit lnSpcReduction="10000"/>
          </a:bodyPr>
          <a:lstStyle/>
          <a:p>
            <a:pPr>
              <a:lnSpc>
                <a:spcPct val="90000"/>
              </a:lnSpc>
            </a:pPr>
            <a:r>
              <a:rPr lang="en-US" sz="1400" dirty="0">
                <a:solidFill>
                  <a:schemeClr val="tx1"/>
                </a:solidFill>
              </a:rPr>
              <a:t>Las </a:t>
            </a:r>
            <a:r>
              <a:rPr lang="en-US" sz="1400" dirty="0" err="1">
                <a:solidFill>
                  <a:schemeClr val="tx1"/>
                </a:solidFill>
              </a:rPr>
              <a:t>organizaciones</a:t>
            </a:r>
            <a:r>
              <a:rPr lang="en-US" sz="1400" dirty="0">
                <a:solidFill>
                  <a:schemeClr val="tx1"/>
                </a:solidFill>
              </a:rPr>
              <a:t> y </a:t>
            </a:r>
            <a:r>
              <a:rPr lang="en-US" sz="1400" dirty="0" err="1">
                <a:solidFill>
                  <a:schemeClr val="tx1"/>
                </a:solidFill>
              </a:rPr>
              <a:t>residentes</a:t>
            </a:r>
            <a:r>
              <a:rPr lang="en-US" sz="1400" dirty="0">
                <a:solidFill>
                  <a:schemeClr val="tx1"/>
                </a:solidFill>
              </a:rPr>
              <a:t> </a:t>
            </a:r>
            <a:r>
              <a:rPr lang="en-US" sz="1400" dirty="0" err="1">
                <a:solidFill>
                  <a:schemeClr val="tx1"/>
                </a:solidFill>
              </a:rPr>
              <a:t>líderes</a:t>
            </a:r>
            <a:r>
              <a:rPr lang="en-US" sz="1400" dirty="0">
                <a:solidFill>
                  <a:schemeClr val="tx1"/>
                </a:solidFill>
              </a:rPr>
              <a:t> de Contra Costa, </a:t>
            </a:r>
            <a:r>
              <a:rPr lang="en-US" sz="1400" dirty="0" err="1">
                <a:solidFill>
                  <a:schemeClr val="tx1"/>
                </a:solidFill>
              </a:rPr>
              <a:t>también</a:t>
            </a:r>
            <a:r>
              <a:rPr lang="en-US" sz="1400" dirty="0">
                <a:solidFill>
                  <a:schemeClr val="tx1"/>
                </a:solidFill>
              </a:rPr>
              <a:t> </a:t>
            </a:r>
            <a:r>
              <a:rPr lang="en-US" sz="1400" dirty="0" err="1">
                <a:solidFill>
                  <a:schemeClr val="tx1"/>
                </a:solidFill>
              </a:rPr>
              <a:t>conocidos</a:t>
            </a:r>
            <a:r>
              <a:rPr lang="en-US" sz="1400" dirty="0">
                <a:solidFill>
                  <a:schemeClr val="tx1"/>
                </a:solidFill>
              </a:rPr>
              <a:t> </a:t>
            </a:r>
            <a:r>
              <a:rPr lang="en-US" sz="1400" dirty="0" err="1">
                <a:solidFill>
                  <a:schemeClr val="tx1"/>
                </a:solidFill>
              </a:rPr>
              <a:t>como</a:t>
            </a:r>
            <a:r>
              <a:rPr lang="en-US" sz="1400" dirty="0">
                <a:solidFill>
                  <a:schemeClr val="tx1"/>
                </a:solidFill>
              </a:rPr>
              <a:t> los </a:t>
            </a:r>
            <a:r>
              <a:rPr lang="en-US" sz="1400" dirty="0" err="1">
                <a:solidFill>
                  <a:schemeClr val="tx1"/>
                </a:solidFill>
              </a:rPr>
              <a:t>cocreadores</a:t>
            </a:r>
            <a:r>
              <a:rPr lang="en-US" sz="1400" dirty="0">
                <a:solidFill>
                  <a:schemeClr val="tx1"/>
                </a:solidFill>
              </a:rPr>
              <a:t> de CIE, </a:t>
            </a:r>
            <a:r>
              <a:rPr lang="en-US" sz="1400" dirty="0" err="1">
                <a:solidFill>
                  <a:schemeClr val="tx1"/>
                </a:solidFill>
              </a:rPr>
              <a:t>llevaron</a:t>
            </a:r>
            <a:r>
              <a:rPr lang="en-US" sz="1400" dirty="0">
                <a:solidFill>
                  <a:schemeClr val="tx1"/>
                </a:solidFill>
              </a:rPr>
              <a:t> a </a:t>
            </a:r>
            <a:r>
              <a:rPr lang="en-US" sz="1400" dirty="0" err="1">
                <a:solidFill>
                  <a:schemeClr val="tx1"/>
                </a:solidFill>
              </a:rPr>
              <a:t>cabo</a:t>
            </a:r>
            <a:r>
              <a:rPr lang="en-US" sz="1400" dirty="0">
                <a:solidFill>
                  <a:schemeClr val="tx1"/>
                </a:solidFill>
              </a:rPr>
              <a:t> una </a:t>
            </a:r>
            <a:r>
              <a:rPr lang="en-US" sz="1400" dirty="0" err="1">
                <a:solidFill>
                  <a:schemeClr val="tx1"/>
                </a:solidFill>
              </a:rPr>
              <a:t>serie</a:t>
            </a:r>
            <a:r>
              <a:rPr lang="en-US" sz="1400" dirty="0">
                <a:solidFill>
                  <a:schemeClr val="tx1"/>
                </a:solidFill>
              </a:rPr>
              <a:t> de </a:t>
            </a:r>
            <a:r>
              <a:rPr lang="en-US" sz="1400" dirty="0" err="1">
                <a:solidFill>
                  <a:schemeClr val="tx1"/>
                </a:solidFill>
              </a:rPr>
              <a:t>grupos</a:t>
            </a:r>
            <a:r>
              <a:rPr lang="en-US" sz="1400" dirty="0">
                <a:solidFill>
                  <a:schemeClr val="tx1"/>
                </a:solidFill>
              </a:rPr>
              <a:t> de </a:t>
            </a:r>
            <a:r>
              <a:rPr lang="en-US" sz="1400" dirty="0" err="1">
                <a:solidFill>
                  <a:schemeClr val="tx1"/>
                </a:solidFill>
              </a:rPr>
              <a:t>enfóque</a:t>
            </a:r>
            <a:r>
              <a:rPr lang="en-US" sz="1400" dirty="0">
                <a:solidFill>
                  <a:schemeClr val="tx1"/>
                </a:solidFill>
              </a:rPr>
              <a:t>/</a:t>
            </a:r>
            <a:r>
              <a:rPr lang="en-US" sz="1400" dirty="0" err="1">
                <a:solidFill>
                  <a:schemeClr val="tx1"/>
                </a:solidFill>
              </a:rPr>
              <a:t>sesiones</a:t>
            </a:r>
            <a:r>
              <a:rPr lang="en-US" sz="1400" dirty="0">
                <a:solidFill>
                  <a:schemeClr val="tx1"/>
                </a:solidFill>
              </a:rPr>
              <a:t> de </a:t>
            </a:r>
            <a:r>
              <a:rPr lang="en-US" sz="1400" dirty="0" err="1">
                <a:solidFill>
                  <a:schemeClr val="tx1"/>
                </a:solidFill>
              </a:rPr>
              <a:t>escucha</a:t>
            </a:r>
            <a:r>
              <a:rPr lang="en-US" sz="1400" dirty="0">
                <a:solidFill>
                  <a:schemeClr val="tx1"/>
                </a:solidFill>
              </a:rPr>
              <a:t> </a:t>
            </a:r>
            <a:r>
              <a:rPr lang="en-US" sz="1400" dirty="0" err="1">
                <a:solidFill>
                  <a:schemeClr val="tx1"/>
                </a:solidFill>
              </a:rPr>
              <a:t>en</a:t>
            </a:r>
            <a:r>
              <a:rPr lang="en-US" sz="1400" dirty="0">
                <a:solidFill>
                  <a:schemeClr val="tx1"/>
                </a:solidFill>
              </a:rPr>
              <a:t> Mayo del 2021 </a:t>
            </a:r>
            <a:r>
              <a:rPr lang="en-US" sz="1400" dirty="0" err="1">
                <a:solidFill>
                  <a:schemeClr val="tx1"/>
                </a:solidFill>
              </a:rPr>
              <a:t>en</a:t>
            </a:r>
            <a:r>
              <a:rPr lang="en-US" sz="1400" dirty="0">
                <a:solidFill>
                  <a:schemeClr val="tx1"/>
                </a:solidFill>
              </a:rPr>
              <a:t> las que </a:t>
            </a:r>
            <a:r>
              <a:rPr lang="en-US" sz="1400" dirty="0" err="1">
                <a:solidFill>
                  <a:schemeClr val="tx1"/>
                </a:solidFill>
              </a:rPr>
              <a:t>participaron</a:t>
            </a:r>
            <a:r>
              <a:rPr lang="en-US" sz="1400" dirty="0">
                <a:solidFill>
                  <a:schemeClr val="tx1"/>
                </a:solidFill>
              </a:rPr>
              <a:t> una </a:t>
            </a:r>
            <a:r>
              <a:rPr lang="en-US" sz="1400" dirty="0" err="1">
                <a:solidFill>
                  <a:schemeClr val="tx1"/>
                </a:solidFill>
              </a:rPr>
              <a:t>variedad</a:t>
            </a:r>
            <a:r>
              <a:rPr lang="en-US" sz="1400" dirty="0">
                <a:solidFill>
                  <a:schemeClr val="tx1"/>
                </a:solidFill>
              </a:rPr>
              <a:t> de personas que </a:t>
            </a:r>
            <a:r>
              <a:rPr lang="en-US" sz="1400" dirty="0" err="1">
                <a:solidFill>
                  <a:schemeClr val="tx1"/>
                </a:solidFill>
              </a:rPr>
              <a:t>representan</a:t>
            </a:r>
            <a:r>
              <a:rPr lang="en-US" sz="1400" dirty="0">
                <a:solidFill>
                  <a:schemeClr val="tx1"/>
                </a:solidFill>
              </a:rPr>
              <a:t> las </a:t>
            </a:r>
            <a:r>
              <a:rPr lang="en-US" sz="1400" dirty="0" err="1">
                <a:solidFill>
                  <a:schemeClr val="tx1"/>
                </a:solidFill>
              </a:rPr>
              <a:t>diversas</a:t>
            </a:r>
            <a:r>
              <a:rPr lang="en-US" sz="1400" dirty="0">
                <a:solidFill>
                  <a:schemeClr val="tx1"/>
                </a:solidFill>
              </a:rPr>
              <a:t> poblaciónes del </a:t>
            </a:r>
            <a:r>
              <a:rPr lang="en-US" sz="1400" dirty="0" err="1">
                <a:solidFill>
                  <a:schemeClr val="tx1"/>
                </a:solidFill>
              </a:rPr>
              <a:t>Condado</a:t>
            </a:r>
            <a:r>
              <a:rPr lang="en-US" sz="1400" dirty="0">
                <a:solidFill>
                  <a:schemeClr val="tx1"/>
                </a:solidFill>
              </a:rPr>
              <a:t> de Contra Costa, </a:t>
            </a:r>
            <a:r>
              <a:rPr lang="en-US" sz="1400" dirty="0" err="1">
                <a:solidFill>
                  <a:schemeClr val="tx1"/>
                </a:solidFill>
              </a:rPr>
              <a:t>incluyendo</a:t>
            </a:r>
            <a:r>
              <a:rPr lang="en-US" sz="1400" dirty="0">
                <a:solidFill>
                  <a:schemeClr val="tx1"/>
                </a:solidFill>
              </a:rPr>
              <a:t> </a:t>
            </a:r>
            <a:r>
              <a:rPr lang="en-US" sz="1400" dirty="0" err="1">
                <a:solidFill>
                  <a:schemeClr val="tx1"/>
                </a:solidFill>
              </a:rPr>
              <a:t>madres</a:t>
            </a:r>
            <a:r>
              <a:rPr lang="en-US" sz="1400" dirty="0">
                <a:solidFill>
                  <a:schemeClr val="tx1"/>
                </a:solidFill>
              </a:rPr>
              <a:t> Latinx, hombres de color </a:t>
            </a:r>
            <a:r>
              <a:rPr lang="en-US" sz="1400" dirty="0" err="1">
                <a:solidFill>
                  <a:schemeClr val="tx1"/>
                </a:solidFill>
              </a:rPr>
              <a:t>menores</a:t>
            </a:r>
            <a:r>
              <a:rPr lang="en-US" sz="1400" dirty="0">
                <a:solidFill>
                  <a:schemeClr val="tx1"/>
                </a:solidFill>
              </a:rPr>
              <a:t> de 24 </a:t>
            </a:r>
            <a:r>
              <a:rPr lang="en-US" sz="1400" dirty="0" err="1">
                <a:solidFill>
                  <a:schemeClr val="tx1"/>
                </a:solidFill>
              </a:rPr>
              <a:t>años</a:t>
            </a:r>
            <a:r>
              <a:rPr lang="en-US" sz="1400" dirty="0">
                <a:solidFill>
                  <a:schemeClr val="tx1"/>
                </a:solidFill>
              </a:rPr>
              <a:t>, </a:t>
            </a:r>
            <a:r>
              <a:rPr lang="en-US" sz="1400" dirty="0" err="1">
                <a:solidFill>
                  <a:schemeClr val="tx1"/>
                </a:solidFill>
              </a:rPr>
              <a:t>miembros</a:t>
            </a:r>
            <a:r>
              <a:rPr lang="en-US" sz="1400" dirty="0">
                <a:solidFill>
                  <a:schemeClr val="tx1"/>
                </a:solidFill>
              </a:rPr>
              <a:t> de las </a:t>
            </a:r>
            <a:r>
              <a:rPr lang="en-US" sz="1400" dirty="0" err="1">
                <a:solidFill>
                  <a:schemeClr val="tx1"/>
                </a:solidFill>
              </a:rPr>
              <a:t>comunidades</a:t>
            </a:r>
            <a:r>
              <a:rPr lang="en-US" sz="1400" dirty="0">
                <a:solidFill>
                  <a:schemeClr val="tx1"/>
                </a:solidFill>
              </a:rPr>
              <a:t> BIPOC, LGBTQ+/</a:t>
            </a:r>
            <a:r>
              <a:rPr lang="en-US" sz="1400" dirty="0" err="1">
                <a:solidFill>
                  <a:schemeClr val="tx1"/>
                </a:solidFill>
              </a:rPr>
              <a:t>religiosas</a:t>
            </a:r>
            <a:r>
              <a:rPr lang="en-US" sz="1400" dirty="0">
                <a:solidFill>
                  <a:schemeClr val="tx1"/>
                </a:solidFill>
              </a:rPr>
              <a:t> y un </a:t>
            </a:r>
            <a:r>
              <a:rPr lang="en-US" sz="1400" dirty="0" err="1">
                <a:solidFill>
                  <a:schemeClr val="tx1"/>
                </a:solidFill>
              </a:rPr>
              <a:t>grupo</a:t>
            </a:r>
            <a:r>
              <a:rPr lang="en-US" sz="1400" dirty="0">
                <a:solidFill>
                  <a:schemeClr val="tx1"/>
                </a:solidFill>
              </a:rPr>
              <a:t> de </a:t>
            </a:r>
            <a:r>
              <a:rPr lang="en-US" sz="1400" dirty="0" err="1">
                <a:solidFill>
                  <a:schemeClr val="tx1"/>
                </a:solidFill>
              </a:rPr>
              <a:t>colaboracion</a:t>
            </a:r>
            <a:r>
              <a:rPr lang="en-US" sz="1400" dirty="0">
                <a:solidFill>
                  <a:schemeClr val="tx1"/>
                </a:solidFill>
              </a:rPr>
              <a:t>  de </a:t>
            </a:r>
            <a:r>
              <a:rPr lang="en-US" sz="1400" dirty="0" err="1">
                <a:solidFill>
                  <a:schemeClr val="tx1"/>
                </a:solidFill>
              </a:rPr>
              <a:t>residentes</a:t>
            </a:r>
            <a:r>
              <a:rPr lang="en-US" sz="1400" dirty="0">
                <a:solidFill>
                  <a:schemeClr val="tx1"/>
                </a:solidFill>
              </a:rPr>
              <a:t> BIPOC del </a:t>
            </a:r>
            <a:r>
              <a:rPr lang="en-US" sz="1400" dirty="0" err="1">
                <a:solidFill>
                  <a:schemeClr val="tx1"/>
                </a:solidFill>
              </a:rPr>
              <a:t>este</a:t>
            </a:r>
            <a:r>
              <a:rPr lang="en-US" sz="1400" dirty="0">
                <a:solidFill>
                  <a:schemeClr val="tx1"/>
                </a:solidFill>
              </a:rPr>
              <a:t> y el </a:t>
            </a:r>
            <a:r>
              <a:rPr lang="en-US" sz="1400" dirty="0" err="1">
                <a:solidFill>
                  <a:schemeClr val="tx1"/>
                </a:solidFill>
              </a:rPr>
              <a:t>oeste</a:t>
            </a:r>
            <a:r>
              <a:rPr lang="en-US" sz="1400" dirty="0">
                <a:solidFill>
                  <a:schemeClr val="tx1"/>
                </a:solidFill>
              </a:rPr>
              <a:t> del </a:t>
            </a:r>
            <a:r>
              <a:rPr lang="en-US" sz="1400" dirty="0" err="1">
                <a:solidFill>
                  <a:schemeClr val="tx1"/>
                </a:solidFill>
              </a:rPr>
              <a:t>Condado</a:t>
            </a:r>
            <a:r>
              <a:rPr lang="en-US" sz="1400" dirty="0">
                <a:solidFill>
                  <a:schemeClr val="tx1"/>
                </a:solidFill>
              </a:rPr>
              <a:t>.</a:t>
            </a:r>
          </a:p>
          <a:p>
            <a:pPr>
              <a:lnSpc>
                <a:spcPct val="90000"/>
              </a:lnSpc>
            </a:pPr>
            <a:endParaRPr lang="en-US" sz="1400" dirty="0">
              <a:solidFill>
                <a:schemeClr val="tx1"/>
              </a:solidFill>
            </a:endParaRPr>
          </a:p>
          <a:p>
            <a:pPr>
              <a:lnSpc>
                <a:spcPct val="90000"/>
              </a:lnSpc>
            </a:pPr>
            <a:r>
              <a:rPr lang="en-US" sz="1400" dirty="0">
                <a:solidFill>
                  <a:schemeClr val="tx1"/>
                </a:solidFill>
              </a:rPr>
              <a:t>A </a:t>
            </a:r>
            <a:r>
              <a:rPr lang="en-US" sz="1400" dirty="0" err="1">
                <a:solidFill>
                  <a:schemeClr val="tx1"/>
                </a:solidFill>
              </a:rPr>
              <a:t>través</a:t>
            </a:r>
            <a:r>
              <a:rPr lang="en-US" sz="1400" dirty="0">
                <a:solidFill>
                  <a:schemeClr val="tx1"/>
                </a:solidFill>
              </a:rPr>
              <a:t> de las </a:t>
            </a:r>
            <a:r>
              <a:rPr lang="en-US" sz="1400" dirty="0" err="1">
                <a:solidFill>
                  <a:schemeClr val="tx1"/>
                </a:solidFill>
              </a:rPr>
              <a:t>sesiones</a:t>
            </a:r>
            <a:r>
              <a:rPr lang="en-US" sz="1400" dirty="0">
                <a:solidFill>
                  <a:schemeClr val="tx1"/>
                </a:solidFill>
              </a:rPr>
              <a:t> de </a:t>
            </a:r>
            <a:r>
              <a:rPr lang="en-US" sz="1400" dirty="0" err="1">
                <a:solidFill>
                  <a:schemeClr val="tx1"/>
                </a:solidFill>
              </a:rPr>
              <a:t>escucha</a:t>
            </a:r>
            <a:r>
              <a:rPr lang="en-US" sz="1400" dirty="0">
                <a:solidFill>
                  <a:schemeClr val="tx1"/>
                </a:solidFill>
              </a:rPr>
              <a:t>, los </a:t>
            </a:r>
            <a:r>
              <a:rPr lang="en-US" sz="1400" dirty="0" err="1">
                <a:solidFill>
                  <a:schemeClr val="tx1"/>
                </a:solidFill>
              </a:rPr>
              <a:t>cocreadores</a:t>
            </a:r>
            <a:r>
              <a:rPr lang="en-US" sz="1400" dirty="0">
                <a:solidFill>
                  <a:schemeClr val="tx1"/>
                </a:solidFill>
              </a:rPr>
              <a:t> </a:t>
            </a:r>
            <a:r>
              <a:rPr lang="en-US" sz="1400" dirty="0" err="1">
                <a:solidFill>
                  <a:schemeClr val="tx1"/>
                </a:solidFill>
              </a:rPr>
              <a:t>recolectaron</a:t>
            </a:r>
            <a:r>
              <a:rPr lang="en-US" sz="1400" dirty="0">
                <a:solidFill>
                  <a:schemeClr val="tx1"/>
                </a:solidFill>
              </a:rPr>
              <a:t> </a:t>
            </a:r>
            <a:r>
              <a:rPr lang="en-US" sz="1400" dirty="0" err="1">
                <a:solidFill>
                  <a:schemeClr val="tx1"/>
                </a:solidFill>
              </a:rPr>
              <a:t>información</a:t>
            </a:r>
            <a:r>
              <a:rPr lang="en-US" sz="1400" dirty="0">
                <a:solidFill>
                  <a:schemeClr val="tx1"/>
                </a:solidFill>
              </a:rPr>
              <a:t> para: a) </a:t>
            </a:r>
            <a:r>
              <a:rPr lang="en-US" sz="1400" dirty="0" err="1">
                <a:solidFill>
                  <a:schemeClr val="tx1"/>
                </a:solidFill>
              </a:rPr>
              <a:t>determinar</a:t>
            </a:r>
            <a:r>
              <a:rPr lang="en-US" sz="1400" dirty="0">
                <a:solidFill>
                  <a:schemeClr val="tx1"/>
                </a:solidFill>
              </a:rPr>
              <a:t> </a:t>
            </a:r>
            <a:r>
              <a:rPr lang="en-US" sz="1400" dirty="0" err="1">
                <a:solidFill>
                  <a:schemeClr val="tx1"/>
                </a:solidFill>
              </a:rPr>
              <a:t>si</a:t>
            </a:r>
            <a:r>
              <a:rPr lang="en-US" sz="1400" dirty="0">
                <a:solidFill>
                  <a:schemeClr val="tx1"/>
                </a:solidFill>
              </a:rPr>
              <a:t>  </a:t>
            </a:r>
            <a:r>
              <a:rPr lang="en-US" sz="1400" dirty="0" err="1">
                <a:solidFill>
                  <a:schemeClr val="tx1"/>
                </a:solidFill>
              </a:rPr>
              <a:t>crear</a:t>
            </a:r>
            <a:r>
              <a:rPr lang="en-US" sz="1400" dirty="0">
                <a:solidFill>
                  <a:schemeClr val="tx1"/>
                </a:solidFill>
              </a:rPr>
              <a:t> una red a </a:t>
            </a:r>
            <a:r>
              <a:rPr lang="en-US" sz="1400" dirty="0" err="1">
                <a:solidFill>
                  <a:schemeClr val="tx1"/>
                </a:solidFill>
              </a:rPr>
              <a:t>nivel</a:t>
            </a:r>
            <a:r>
              <a:rPr lang="en-US" sz="1400" dirty="0">
                <a:solidFill>
                  <a:schemeClr val="tx1"/>
                </a:solidFill>
              </a:rPr>
              <a:t> del </a:t>
            </a:r>
            <a:r>
              <a:rPr lang="en-US" sz="1400" dirty="0" err="1">
                <a:solidFill>
                  <a:schemeClr val="tx1"/>
                </a:solidFill>
              </a:rPr>
              <a:t>condado</a:t>
            </a:r>
            <a:r>
              <a:rPr lang="en-US" sz="1400" dirty="0">
                <a:solidFill>
                  <a:schemeClr val="tx1"/>
                </a:solidFill>
              </a:rPr>
              <a:t> para </a:t>
            </a:r>
            <a:r>
              <a:rPr lang="en-US" sz="1400" dirty="0" err="1">
                <a:solidFill>
                  <a:schemeClr val="tx1"/>
                </a:solidFill>
              </a:rPr>
              <a:t>mejorar</a:t>
            </a:r>
            <a:r>
              <a:rPr lang="en-US" sz="1400" dirty="0">
                <a:solidFill>
                  <a:schemeClr val="tx1"/>
                </a:solidFill>
              </a:rPr>
              <a:t> y </a:t>
            </a:r>
            <a:r>
              <a:rPr lang="en-US" sz="1400" dirty="0" err="1">
                <a:solidFill>
                  <a:schemeClr val="tx1"/>
                </a:solidFill>
              </a:rPr>
              <a:t>optimizar</a:t>
            </a:r>
            <a:r>
              <a:rPr lang="en-US" sz="1400" dirty="0">
                <a:solidFill>
                  <a:schemeClr val="tx1"/>
                </a:solidFill>
              </a:rPr>
              <a:t> los </a:t>
            </a:r>
            <a:r>
              <a:rPr lang="en-US" sz="1400" dirty="0" err="1">
                <a:solidFill>
                  <a:schemeClr val="tx1"/>
                </a:solidFill>
              </a:rPr>
              <a:t>cuidados</a:t>
            </a:r>
            <a:r>
              <a:rPr lang="en-US" sz="1400" dirty="0">
                <a:solidFill>
                  <a:schemeClr val="tx1"/>
                </a:solidFill>
              </a:rPr>
              <a:t> es algo que la </a:t>
            </a:r>
            <a:r>
              <a:rPr lang="en-US" sz="1400" dirty="0" err="1">
                <a:solidFill>
                  <a:schemeClr val="tx1"/>
                </a:solidFill>
              </a:rPr>
              <a:t>comunidad</a:t>
            </a:r>
            <a:r>
              <a:rPr lang="en-US" sz="1400" dirty="0">
                <a:solidFill>
                  <a:schemeClr val="tx1"/>
                </a:solidFill>
              </a:rPr>
              <a:t> </a:t>
            </a:r>
            <a:r>
              <a:rPr lang="en-US" sz="1400" dirty="0" err="1">
                <a:solidFill>
                  <a:schemeClr val="tx1"/>
                </a:solidFill>
              </a:rPr>
              <a:t>busca</a:t>
            </a:r>
            <a:r>
              <a:rPr lang="en-US" sz="1400" dirty="0">
                <a:solidFill>
                  <a:schemeClr val="tx1"/>
                </a:solidFill>
              </a:rPr>
              <a:t> para </a:t>
            </a:r>
            <a:r>
              <a:rPr lang="en-US" sz="1400" dirty="0" err="1">
                <a:solidFill>
                  <a:schemeClr val="tx1"/>
                </a:solidFill>
              </a:rPr>
              <a:t>mejorar</a:t>
            </a:r>
            <a:r>
              <a:rPr lang="en-US" sz="1400" dirty="0">
                <a:solidFill>
                  <a:schemeClr val="tx1"/>
                </a:solidFill>
              </a:rPr>
              <a:t> la </a:t>
            </a:r>
            <a:r>
              <a:rPr lang="en-US" sz="1400" dirty="0" err="1">
                <a:solidFill>
                  <a:schemeClr val="tx1"/>
                </a:solidFill>
              </a:rPr>
              <a:t>equidad</a:t>
            </a:r>
            <a:r>
              <a:rPr lang="en-US" sz="1400" dirty="0">
                <a:solidFill>
                  <a:schemeClr val="tx1"/>
                </a:solidFill>
              </a:rPr>
              <a:t> racial </a:t>
            </a:r>
            <a:r>
              <a:rPr lang="en-US" sz="1400" dirty="0" err="1">
                <a:solidFill>
                  <a:schemeClr val="tx1"/>
                </a:solidFill>
              </a:rPr>
              <a:t>en</a:t>
            </a:r>
            <a:r>
              <a:rPr lang="en-US" sz="1400" dirty="0">
                <a:solidFill>
                  <a:schemeClr val="tx1"/>
                </a:solidFill>
              </a:rPr>
              <a:t> el </a:t>
            </a:r>
            <a:r>
              <a:rPr lang="en-US" sz="1400" dirty="0" err="1">
                <a:solidFill>
                  <a:schemeClr val="tx1"/>
                </a:solidFill>
              </a:rPr>
              <a:t>departamento</a:t>
            </a:r>
            <a:r>
              <a:rPr lang="en-US" sz="1400" dirty="0">
                <a:solidFill>
                  <a:schemeClr val="tx1"/>
                </a:solidFill>
              </a:rPr>
              <a:t> de </a:t>
            </a:r>
            <a:r>
              <a:rPr lang="en-US" sz="1400" dirty="0" err="1">
                <a:solidFill>
                  <a:schemeClr val="tx1"/>
                </a:solidFill>
              </a:rPr>
              <a:t>salud</a:t>
            </a:r>
            <a:r>
              <a:rPr lang="en-US" sz="1400" dirty="0">
                <a:solidFill>
                  <a:schemeClr val="tx1"/>
                </a:solidFill>
              </a:rPr>
              <a:t>. Y b) </a:t>
            </a:r>
            <a:r>
              <a:rPr lang="en-US" sz="1400" dirty="0" err="1">
                <a:solidFill>
                  <a:schemeClr val="tx1"/>
                </a:solidFill>
              </a:rPr>
              <a:t>desenterrar</a:t>
            </a:r>
            <a:r>
              <a:rPr lang="en-US" sz="1400" dirty="0">
                <a:solidFill>
                  <a:schemeClr val="tx1"/>
                </a:solidFill>
              </a:rPr>
              <a:t> los puntos </a:t>
            </a:r>
            <a:r>
              <a:rPr lang="en-US" sz="1400" dirty="0" err="1">
                <a:solidFill>
                  <a:schemeClr val="tx1"/>
                </a:solidFill>
              </a:rPr>
              <a:t>positivos</a:t>
            </a:r>
            <a:r>
              <a:rPr lang="en-US" sz="1400" dirty="0">
                <a:solidFill>
                  <a:schemeClr val="tx1"/>
                </a:solidFill>
              </a:rPr>
              <a:t> y las </a:t>
            </a:r>
            <a:r>
              <a:rPr lang="en-US" sz="1400" dirty="0" err="1">
                <a:solidFill>
                  <a:schemeClr val="tx1"/>
                </a:solidFill>
              </a:rPr>
              <a:t>oportunidades</a:t>
            </a:r>
            <a:r>
              <a:rPr lang="en-US" sz="1400" dirty="0">
                <a:solidFill>
                  <a:schemeClr val="tx1"/>
                </a:solidFill>
              </a:rPr>
              <a:t> </a:t>
            </a:r>
            <a:r>
              <a:rPr lang="en-US" sz="1400" dirty="0" err="1">
                <a:solidFill>
                  <a:schemeClr val="tx1"/>
                </a:solidFill>
              </a:rPr>
              <a:t>en</a:t>
            </a:r>
            <a:r>
              <a:rPr lang="en-US" sz="1400" dirty="0">
                <a:solidFill>
                  <a:schemeClr val="tx1"/>
                </a:solidFill>
              </a:rPr>
              <a:t> la forma </a:t>
            </a:r>
            <a:r>
              <a:rPr lang="en-US" sz="1400" dirty="0" err="1">
                <a:solidFill>
                  <a:schemeClr val="tx1"/>
                </a:solidFill>
              </a:rPr>
              <a:t>en</a:t>
            </a:r>
            <a:r>
              <a:rPr lang="en-US" sz="1400" dirty="0">
                <a:solidFill>
                  <a:schemeClr val="tx1"/>
                </a:solidFill>
              </a:rPr>
              <a:t> la que se proven los </a:t>
            </a:r>
            <a:r>
              <a:rPr lang="en-US" sz="1400" dirty="0" err="1">
                <a:solidFill>
                  <a:schemeClr val="tx1"/>
                </a:solidFill>
              </a:rPr>
              <a:t>servicios</a:t>
            </a:r>
            <a:r>
              <a:rPr lang="en-US" sz="1400" dirty="0">
                <a:solidFill>
                  <a:schemeClr val="tx1"/>
                </a:solidFill>
              </a:rPr>
              <a:t> </a:t>
            </a:r>
            <a:r>
              <a:rPr lang="en-US" sz="1400" dirty="0" err="1">
                <a:solidFill>
                  <a:schemeClr val="tx1"/>
                </a:solidFill>
              </a:rPr>
              <a:t>actualmente</a:t>
            </a:r>
            <a:r>
              <a:rPr lang="en-US" sz="1400" dirty="0">
                <a:solidFill>
                  <a:schemeClr val="tx1"/>
                </a:solidFill>
              </a:rPr>
              <a:t> e </a:t>
            </a:r>
            <a:r>
              <a:rPr lang="en-US" sz="1400" dirty="0" err="1">
                <a:solidFill>
                  <a:schemeClr val="tx1"/>
                </a:solidFill>
              </a:rPr>
              <a:t>informar</a:t>
            </a:r>
            <a:r>
              <a:rPr lang="en-US" sz="1400" dirty="0">
                <a:solidFill>
                  <a:schemeClr val="tx1"/>
                </a:solidFill>
              </a:rPr>
              <a:t> al </a:t>
            </a:r>
            <a:r>
              <a:rPr lang="en-US" sz="1400" dirty="0" err="1">
                <a:solidFill>
                  <a:schemeClr val="tx1"/>
                </a:solidFill>
              </a:rPr>
              <a:t>servicio</a:t>
            </a:r>
            <a:r>
              <a:rPr lang="en-US" sz="1400" dirty="0">
                <a:solidFill>
                  <a:schemeClr val="tx1"/>
                </a:solidFill>
              </a:rPr>
              <a:t> de </a:t>
            </a:r>
            <a:r>
              <a:rPr lang="en-US" sz="1400" dirty="0" err="1">
                <a:solidFill>
                  <a:schemeClr val="tx1"/>
                </a:solidFill>
              </a:rPr>
              <a:t>entrega</a:t>
            </a:r>
            <a:r>
              <a:rPr lang="en-US" sz="1400" dirty="0">
                <a:solidFill>
                  <a:schemeClr val="tx1"/>
                </a:solidFill>
              </a:rPr>
              <a:t> y </a:t>
            </a:r>
            <a:r>
              <a:rPr lang="en-US" sz="1400" dirty="0" err="1">
                <a:solidFill>
                  <a:schemeClr val="tx1"/>
                </a:solidFill>
              </a:rPr>
              <a:t>diseño</a:t>
            </a:r>
            <a:r>
              <a:rPr lang="en-US" sz="1400" dirty="0">
                <a:solidFill>
                  <a:schemeClr val="tx1"/>
                </a:solidFill>
              </a:rPr>
              <a:t> de la red.</a:t>
            </a:r>
          </a:p>
        </p:txBody>
      </p:sp>
      <p:pic>
        <p:nvPicPr>
          <p:cNvPr id="4" name="Picture 3" descr="Abstract swirl of moody colors">
            <a:extLst>
              <a:ext uri="{FF2B5EF4-FFF2-40B4-BE49-F238E27FC236}">
                <a16:creationId xmlns:a16="http://schemas.microsoft.com/office/drawing/2014/main" id="{85747A5A-F3CB-435F-AA4E-07E9F5735871}"/>
              </a:ext>
            </a:extLst>
          </p:cNvPr>
          <p:cNvPicPr>
            <a:picLocks noChangeAspect="1"/>
          </p:cNvPicPr>
          <p:nvPr/>
        </p:nvPicPr>
        <p:blipFill rotWithShape="1">
          <a:blip r:embed="rId2"/>
          <a:srcRect l="26940" r="20064" b="-2"/>
          <a:stretch/>
        </p:blipFill>
        <p:spPr>
          <a:xfrm>
            <a:off x="7148796" y="685800"/>
            <a:ext cx="4355880" cy="5486400"/>
          </a:xfrm>
          <a:prstGeom prst="rect">
            <a:avLst/>
          </a:prstGeom>
        </p:spPr>
      </p:pic>
    </p:spTree>
    <p:extLst>
      <p:ext uri="{BB962C8B-B14F-4D97-AF65-F5344CB8AC3E}">
        <p14:creationId xmlns:p14="http://schemas.microsoft.com/office/powerpoint/2010/main" val="29030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A459ADE6-39B5-4D2B-B804-9E7F4F18C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Rectangle 147">
            <a:extLst>
              <a:ext uri="{FF2B5EF4-FFF2-40B4-BE49-F238E27FC236}">
                <a16:creationId xmlns:a16="http://schemas.microsoft.com/office/drawing/2014/main" id="{7883968A-0790-403A-8861-3A61F159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0" name="Straight Connector 149">
            <a:extLst>
              <a:ext uri="{FF2B5EF4-FFF2-40B4-BE49-F238E27FC236}">
                <a16:creationId xmlns:a16="http://schemas.microsoft.com/office/drawing/2014/main" id="{4E9A2888-251D-4ACC-9A39-8C65906F52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2" name="Rectangle 151">
            <a:extLst>
              <a:ext uri="{FF2B5EF4-FFF2-40B4-BE49-F238E27FC236}">
                <a16:creationId xmlns:a16="http://schemas.microsoft.com/office/drawing/2014/main" id="{F9567813-D7CB-4815-8D6F-28E3C9D5A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A45F7C9-4421-4A23-B34E-99DE33301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1">
            <a:extLst>
              <a:ext uri="{FF2B5EF4-FFF2-40B4-BE49-F238E27FC236}">
                <a16:creationId xmlns:a16="http://schemas.microsoft.com/office/drawing/2014/main" id="{DA85BFE1-4CFF-4EF6-B951-F15BD9E4C5DD}"/>
              </a:ext>
            </a:extLst>
          </p:cNvPr>
          <p:cNvSpPr>
            <a:spLocks noChangeArrowheads="1"/>
          </p:cNvSpPr>
          <p:nvPr/>
        </p:nvSpPr>
        <p:spPr bwMode="auto">
          <a:xfrm>
            <a:off x="763480" y="1232827"/>
            <a:ext cx="4522485" cy="37999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fontScale="92500" lnSpcReduction="20000"/>
          </a:bodyPr>
          <a:lstStyle/>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lang="en-US" altLang="en-US" sz="2400" b="1" spc="-50" dirty="0" err="1">
                <a:solidFill>
                  <a:srgbClr val="FFFFFF"/>
                </a:solidFill>
              </a:rPr>
              <a:t>Demografía</a:t>
            </a:r>
            <a:r>
              <a:rPr lang="en-US" altLang="en-US" sz="2400" b="1" spc="-50" dirty="0">
                <a:solidFill>
                  <a:srgbClr val="FFFFFF"/>
                </a:solidFill>
              </a:rPr>
              <a:t> de los </a:t>
            </a:r>
            <a:r>
              <a:rPr lang="en-US" altLang="en-US" sz="2400" b="1" spc="-50" dirty="0" err="1">
                <a:solidFill>
                  <a:srgbClr val="FFFFFF"/>
                </a:solidFill>
              </a:rPr>
              <a:t>Participantes</a:t>
            </a:r>
            <a:endParaRPr kumimoji="0" lang="en-US" altLang="en-US" sz="2400" b="1"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lang="en-US" altLang="en-US" sz="2400" u="sng" spc="-50" dirty="0" err="1">
                <a:solidFill>
                  <a:srgbClr val="FFFFFF"/>
                </a:solidFill>
              </a:rPr>
              <a:t>Tabla</a:t>
            </a:r>
            <a:r>
              <a:rPr kumimoji="0" lang="en-US" altLang="en-US" sz="2400" b="0" i="0" u="sng" strike="noStrike" cap="none" spc="-50" normalizeH="0" dirty="0">
                <a:ln>
                  <a:noFill/>
                </a:ln>
                <a:solidFill>
                  <a:srgbClr val="FFFFFF"/>
                </a:solidFill>
                <a:effectLst/>
              </a:rPr>
              <a:t> 1: Raza + Origen </a:t>
            </a:r>
            <a:r>
              <a:rPr lang="en-US" altLang="en-US" sz="2400" u="sng" spc="-50" dirty="0" err="1">
                <a:solidFill>
                  <a:srgbClr val="FFFFFF"/>
                </a:solidFill>
              </a:rPr>
              <a:t>É</a:t>
            </a:r>
            <a:r>
              <a:rPr kumimoji="0" lang="en-US" altLang="en-US" sz="2400" b="0" i="0" u="sng" strike="noStrike" cap="none" spc="-50" normalizeH="0" dirty="0" err="1">
                <a:ln>
                  <a:noFill/>
                </a:ln>
                <a:solidFill>
                  <a:srgbClr val="FFFFFF"/>
                </a:solidFill>
                <a:effectLst/>
              </a:rPr>
              <a:t>tnico</a:t>
            </a: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2400" b="0" i="0" u="none" strike="noStrike" cap="none" spc="-50" normalizeH="0" dirty="0">
                <a:ln>
                  <a:noFill/>
                </a:ln>
                <a:solidFill>
                  <a:srgbClr val="FFFFFF"/>
                </a:solidFill>
                <a:effectLst/>
              </a:rPr>
              <a:t>              </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lang="en-US" altLang="en-US" sz="2400" u="sng" spc="-50" dirty="0" err="1">
                <a:solidFill>
                  <a:srgbClr val="FFFFFF"/>
                </a:solidFill>
              </a:rPr>
              <a:t>Tabla</a:t>
            </a:r>
            <a:r>
              <a:rPr kumimoji="0" lang="en-US" altLang="en-US" sz="2400" b="0" i="0" u="sng" strike="noStrike" cap="none" spc="-50" normalizeH="0" dirty="0">
                <a:ln>
                  <a:noFill/>
                </a:ln>
                <a:solidFill>
                  <a:srgbClr val="FFFFFF"/>
                </a:solidFill>
                <a:effectLst/>
              </a:rPr>
              <a:t> 2: </a:t>
            </a:r>
            <a:r>
              <a:rPr lang="en-US" altLang="en-US" sz="2400" u="sng" spc="-50" dirty="0">
                <a:solidFill>
                  <a:srgbClr val="FFFFFF"/>
                </a:solidFill>
              </a:rPr>
              <a:t>Identidad de </a:t>
            </a:r>
            <a:r>
              <a:rPr lang="en-US" altLang="en-US" sz="2400" u="sng" spc="-50" dirty="0" err="1">
                <a:solidFill>
                  <a:srgbClr val="FFFFFF"/>
                </a:solidFill>
              </a:rPr>
              <a:t>Género</a:t>
            </a: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br>
              <a:rPr kumimoji="0" lang="en-US" altLang="en-US" sz="2400" b="0" i="0" u="none" strike="noStrike" cap="none" spc="-50" normalizeH="0" dirty="0">
                <a:ln>
                  <a:noFill/>
                </a:ln>
                <a:solidFill>
                  <a:srgbClr val="FFFFFF"/>
                </a:solidFill>
                <a:effectLst/>
              </a:rPr>
            </a:br>
            <a:r>
              <a:rPr kumimoji="0" lang="en-US" altLang="en-US" sz="2400" b="0" i="0" u="none" strike="noStrike" cap="none" spc="-50" normalizeH="0" dirty="0">
                <a:ln>
                  <a:noFill/>
                </a:ln>
                <a:solidFill>
                  <a:srgbClr val="FFFFFF"/>
                </a:solidFill>
                <a:effectLst/>
              </a:rPr>
              <a:t>            </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lang="en-US" altLang="en-US" sz="2400" u="sng" spc="-50" dirty="0" err="1">
                <a:solidFill>
                  <a:srgbClr val="FFFFFF"/>
                </a:solidFill>
              </a:rPr>
              <a:t>Tabla</a:t>
            </a:r>
            <a:r>
              <a:rPr kumimoji="0" lang="en-US" altLang="en-US" sz="2400" b="0" i="0" u="sng" strike="noStrike" cap="none" spc="-50" normalizeH="0" dirty="0">
                <a:ln>
                  <a:noFill/>
                </a:ln>
                <a:solidFill>
                  <a:srgbClr val="FFFFFF"/>
                </a:solidFill>
                <a:effectLst/>
              </a:rPr>
              <a:t> 3: </a:t>
            </a:r>
            <a:r>
              <a:rPr lang="en-US" altLang="en-US" sz="2400" u="sng" spc="-50" dirty="0" err="1">
                <a:solidFill>
                  <a:srgbClr val="FFFFFF"/>
                </a:solidFill>
              </a:rPr>
              <a:t>Edad</a:t>
            </a:r>
            <a:r>
              <a:rPr kumimoji="0" lang="en-US" altLang="en-US" sz="2400" b="0" i="0" u="sng" strike="noStrike" cap="none" spc="-50" normalizeH="0" dirty="0">
                <a:ln>
                  <a:noFill/>
                </a:ln>
                <a:solidFill>
                  <a:srgbClr val="FFFFFF"/>
                </a:solidFill>
                <a:effectLst/>
              </a:rPr>
              <a:t> </a:t>
            </a: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br>
              <a:rPr kumimoji="0" lang="en-US" altLang="en-US" sz="2400" b="0" i="0" u="none" strike="noStrike" cap="none" spc="-50" normalizeH="0" dirty="0">
                <a:ln>
                  <a:noFill/>
                </a:ln>
                <a:solidFill>
                  <a:srgbClr val="FFFFFF"/>
                </a:solidFill>
                <a:effectLst/>
              </a:rPr>
            </a:br>
            <a:endParaRPr kumimoji="0" lang="en-US" altLang="en-US" sz="2400" b="0" i="0" u="none" strike="noStrike" cap="none" spc="-50" normalizeH="0" dirty="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r>
              <a:rPr kumimoji="0" lang="en-US" altLang="en-US" sz="1500" b="0" i="0" u="none" strike="noStrike" cap="none" spc="-50" normalizeH="0" dirty="0">
                <a:ln>
                  <a:noFill/>
                </a:ln>
                <a:solidFill>
                  <a:srgbClr val="FFFFFF"/>
                </a:solidFill>
                <a:effectLst/>
              </a:rPr>
              <a:t>               </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tabLst/>
            </a:pPr>
            <a:br>
              <a:rPr kumimoji="0" lang="en-US" altLang="en-US" sz="1500" b="0" i="0" u="none" strike="noStrike" cap="none" spc="-50" normalizeH="0" dirty="0">
                <a:ln>
                  <a:noFill/>
                </a:ln>
                <a:solidFill>
                  <a:srgbClr val="FFFFFF"/>
                </a:solidFill>
                <a:effectLst/>
              </a:rPr>
            </a:br>
            <a:endParaRPr kumimoji="0" lang="en-US" altLang="en-US" sz="1500" b="0" i="0" u="none" strike="noStrike" cap="none" spc="-50" normalizeH="0" dirty="0">
              <a:ln>
                <a:noFill/>
              </a:ln>
              <a:solidFill>
                <a:srgbClr val="FFFFFF"/>
              </a:solidFill>
              <a:effectLst/>
            </a:endParaRPr>
          </a:p>
        </p:txBody>
      </p:sp>
      <p:pic>
        <p:nvPicPr>
          <p:cNvPr id="2051" name="Picture 3" descr="Forms response chart. Question title: What is your gender identity/identities?. Number of responses: 31 responses.">
            <a:extLst>
              <a:ext uri="{FF2B5EF4-FFF2-40B4-BE49-F238E27FC236}">
                <a16:creationId xmlns:a16="http://schemas.microsoft.com/office/drawing/2014/main" id="{10B44079-9956-4CF5-80D8-EAC7A6A7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879" b="-1"/>
          <a:stretch/>
        </p:blipFill>
        <p:spPr bwMode="auto">
          <a:xfrm>
            <a:off x="7635520" y="2295456"/>
            <a:ext cx="4578557" cy="2285990"/>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5">
            <a:extLst>
              <a:ext uri="{FF2B5EF4-FFF2-40B4-BE49-F238E27FC236}">
                <a16:creationId xmlns:a16="http://schemas.microsoft.com/office/drawing/2014/main" id="{8663BE7B-183A-4877-ABFF-D6E34952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Forms response chart. Question title: What is your racial/ethnic identity/identities?. Number of responses: 31 responses.">
            <a:extLst>
              <a:ext uri="{FF2B5EF4-FFF2-40B4-BE49-F238E27FC236}">
                <a16:creationId xmlns:a16="http://schemas.microsoft.com/office/drawing/2014/main" id="{3CD6B621-337E-4C03-8896-A26E22C78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850" b="-1"/>
          <a:stretch/>
        </p:blipFill>
        <p:spPr bwMode="auto">
          <a:xfrm>
            <a:off x="7595130" y="9456"/>
            <a:ext cx="458009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What is your age?. Number of responses: 31 responses.">
            <a:extLst>
              <a:ext uri="{FF2B5EF4-FFF2-40B4-BE49-F238E27FC236}">
                <a16:creationId xmlns:a16="http://schemas.microsoft.com/office/drawing/2014/main" id="{F3DF5AFB-9788-4654-9EAF-F1CFDC3FDE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850" b="-1"/>
          <a:stretch/>
        </p:blipFill>
        <p:spPr bwMode="auto">
          <a:xfrm>
            <a:off x="7595129" y="4526881"/>
            <a:ext cx="4580098" cy="2286000"/>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7">
            <a:extLst>
              <a:ext uri="{FF2B5EF4-FFF2-40B4-BE49-F238E27FC236}">
                <a16:creationId xmlns:a16="http://schemas.microsoft.com/office/drawing/2014/main" id="{92AE8945-E314-4E55-8834-47A77D9CE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26711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159">
            <a:extLst>
              <a:ext uri="{FF2B5EF4-FFF2-40B4-BE49-F238E27FC236}">
                <a16:creationId xmlns:a16="http://schemas.microsoft.com/office/drawing/2014/main" id="{6AA6BA4F-F7B6-4A5C-93D4-4AB4E476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54579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09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4">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394A57-E92C-47C5-8978-2EBBE08D6A40}"/>
              </a:ext>
            </a:extLst>
          </p:cNvPr>
          <p:cNvSpPr>
            <a:spLocks noGrp="1"/>
          </p:cNvSpPr>
          <p:nvPr>
            <p:ph type="title"/>
          </p:nvPr>
        </p:nvSpPr>
        <p:spPr>
          <a:xfrm>
            <a:off x="6099570" y="0"/>
            <a:ext cx="6089255" cy="6858001"/>
          </a:xfrm>
          <a:noFill/>
          <a:ln>
            <a:noFill/>
          </a:ln>
        </p:spPr>
        <p:txBody>
          <a:bodyPr vert="horz" wrap="square" lIns="91440" tIns="45720" rIns="91440" bIns="45720" rtlCol="0" anchor="ctr">
            <a:normAutofit/>
          </a:bodyPr>
          <a:lstStyle/>
          <a:p>
            <a:pPr rtl="0" fontAlgn="base">
              <a:spcBef>
                <a:spcPts val="0"/>
              </a:spcBef>
              <a:spcAft>
                <a:spcPts val="0"/>
              </a:spcAft>
            </a:pPr>
            <a:br>
              <a:rPr lang="en-US" sz="1800" b="1" i="0" u="none" strike="noStrike" dirty="0">
                <a:solidFill>
                  <a:srgbClr val="000000"/>
                </a:solidFill>
                <a:effectLst/>
                <a:latin typeface="Calibri" panose="020F0502020204030204" pitchFamily="34" charset="0"/>
              </a:rPr>
            </a:br>
            <a:r>
              <a:rPr lang="en-US" sz="1800" b="1" i="0" u="none" strike="noStrike" dirty="0" err="1">
                <a:solidFill>
                  <a:srgbClr val="000000"/>
                </a:solidFill>
                <a:effectLst/>
                <a:latin typeface="Calibri" panose="020F0502020204030204" pitchFamily="34" charset="0"/>
              </a:rPr>
              <a:t>Comparta</a:t>
            </a:r>
            <a:r>
              <a:rPr lang="en-US" sz="1800" b="1" i="0" u="none" strike="noStrike" dirty="0">
                <a:solidFill>
                  <a:srgbClr val="000000"/>
                </a:solidFill>
                <a:effectLst/>
                <a:latin typeface="Calibri" panose="020F0502020204030204" pitchFamily="34" charset="0"/>
              </a:rPr>
              <a:t> una </a:t>
            </a:r>
            <a:r>
              <a:rPr lang="en-US" sz="1800" b="1" i="0" u="none" strike="noStrike" dirty="0" err="1">
                <a:solidFill>
                  <a:srgbClr val="000000"/>
                </a:solidFill>
                <a:effectLst/>
                <a:latin typeface="Calibri" panose="020F0502020204030204" pitchFamily="34" charset="0"/>
              </a:rPr>
              <a:t>experiencia</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en</a:t>
            </a:r>
            <a:r>
              <a:rPr lang="en-US" sz="1800" b="1" i="0" u="none" strike="noStrike" dirty="0">
                <a:solidFill>
                  <a:srgbClr val="000000"/>
                </a:solidFill>
                <a:effectLst/>
                <a:latin typeface="Calibri" panose="020F0502020204030204" pitchFamily="34" charset="0"/>
              </a:rPr>
              <a:t> la que </a:t>
            </a:r>
            <a:r>
              <a:rPr lang="en-US" sz="1800" b="1" i="0" u="none" strike="noStrike" dirty="0" err="1">
                <a:solidFill>
                  <a:srgbClr val="000000"/>
                </a:solidFill>
                <a:effectLst/>
                <a:latin typeface="Calibri" panose="020F0502020204030204" pitchFamily="34" charset="0"/>
              </a:rPr>
              <a:t>usted</a:t>
            </a:r>
            <a:r>
              <a:rPr lang="en-US" sz="1800" b="1" i="0" u="none" strike="noStrike" dirty="0">
                <a:solidFill>
                  <a:srgbClr val="000000"/>
                </a:solidFill>
                <a:effectLst/>
                <a:latin typeface="Calibri" panose="020F0502020204030204" pitchFamily="34" charset="0"/>
              </a:rPr>
              <a:t> se </a:t>
            </a:r>
            <a:r>
              <a:rPr lang="en-US" sz="1800" b="1" i="0" u="none" strike="noStrike" dirty="0" err="1">
                <a:solidFill>
                  <a:srgbClr val="000000"/>
                </a:solidFill>
                <a:effectLst/>
                <a:latin typeface="Calibri" panose="020F0502020204030204" pitchFamily="34" charset="0"/>
              </a:rPr>
              <a:t>sintió</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cómodo</a:t>
            </a:r>
            <a:r>
              <a:rPr lang="en-US" sz="1800" b="1" i="0" u="none" strike="noStrike" dirty="0">
                <a:solidFill>
                  <a:srgbClr val="000000"/>
                </a:solidFill>
                <a:effectLst/>
                <a:latin typeface="Calibri" panose="020F0502020204030204" pitchFamily="34" charset="0"/>
              </a:rPr>
              <a:t>(a) al </a:t>
            </a:r>
            <a:r>
              <a:rPr lang="en-US" sz="1800" b="1" i="0" u="none" strike="noStrike" dirty="0" err="1">
                <a:solidFill>
                  <a:srgbClr val="000000"/>
                </a:solidFill>
                <a:effectLst/>
                <a:latin typeface="Calibri" panose="020F0502020204030204" pitchFamily="34" charset="0"/>
              </a:rPr>
              <a:t>recibir</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servicios</a:t>
            </a:r>
            <a:r>
              <a:rPr lang="en-US" sz="1800" b="1" i="0" u="none" strike="noStrike" dirty="0">
                <a:solidFill>
                  <a:srgbClr val="000000"/>
                </a:solidFill>
                <a:effectLst/>
                <a:latin typeface="Calibri" panose="020F0502020204030204" pitchFamily="34" charset="0"/>
              </a:rPr>
              <a:t> (de </a:t>
            </a:r>
            <a:r>
              <a:rPr lang="en-US" sz="1800" b="1" i="0" u="none" strike="noStrike" dirty="0" err="1">
                <a:solidFill>
                  <a:srgbClr val="000000"/>
                </a:solidFill>
                <a:effectLst/>
                <a:latin typeface="Calibri" panose="020F0502020204030204" pitchFamily="34" charset="0"/>
              </a:rPr>
              <a:t>salud</a:t>
            </a:r>
            <a:r>
              <a:rPr lang="en-US" sz="1800" b="1" i="0" u="none" strike="noStrike" dirty="0">
                <a:solidFill>
                  <a:srgbClr val="000000"/>
                </a:solidFill>
                <a:effectLst/>
                <a:latin typeface="Calibri" panose="020F0502020204030204" pitchFamily="34" charset="0"/>
              </a:rPr>
              <a:t> mental, </a:t>
            </a:r>
            <a:r>
              <a:rPr lang="en-US" sz="1800" b="1" i="0" u="none" strike="noStrike" dirty="0" err="1">
                <a:solidFill>
                  <a:srgbClr val="000000"/>
                </a:solidFill>
                <a:effectLst/>
                <a:latin typeface="Calibri" panose="020F0502020204030204" pitchFamily="34" charset="0"/>
              </a:rPr>
              <a:t>física</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vivienda</a:t>
            </a:r>
            <a:r>
              <a:rPr lang="en-US" sz="1800" b="1" i="0" u="none" strike="noStrike" dirty="0">
                <a:solidFill>
                  <a:srgbClr val="000000"/>
                </a:solidFill>
                <a:effectLst/>
                <a:latin typeface="Calibri" panose="020F0502020204030204" pitchFamily="34" charset="0"/>
              </a:rPr>
              <a:t>, etc.)</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Arial" panose="020B0604020202020204" pitchFamily="34" charset="0"/>
              </a:rPr>
            </a:br>
            <a:r>
              <a:rPr lang="en-US" sz="1800" b="1" dirty="0">
                <a:solidFill>
                  <a:srgbClr val="000000"/>
                </a:solidFill>
                <a:latin typeface="Calibri" panose="020F0502020204030204" pitchFamily="34" charset="0"/>
              </a:rPr>
              <a:t>¿Como </a:t>
            </a:r>
            <a:r>
              <a:rPr lang="en-US" sz="1800" b="1" dirty="0" err="1">
                <a:solidFill>
                  <a:srgbClr val="000000"/>
                </a:solidFill>
                <a:latin typeface="Calibri" panose="020F0502020204030204" pitchFamily="34" charset="0"/>
              </a:rPr>
              <a:t>supo</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usted</a:t>
            </a:r>
            <a:r>
              <a:rPr lang="en-US" sz="1800" b="1" dirty="0">
                <a:solidFill>
                  <a:srgbClr val="000000"/>
                </a:solidFill>
                <a:latin typeface="Calibri" panose="020F0502020204030204" pitchFamily="34" charset="0"/>
              </a:rPr>
              <a:t> que se le </a:t>
            </a:r>
            <a:r>
              <a:rPr lang="en-US" sz="1800" b="1" dirty="0" err="1">
                <a:solidFill>
                  <a:srgbClr val="000000"/>
                </a:solidFill>
                <a:latin typeface="Calibri" panose="020F0502020204030204" pitchFamily="34" charset="0"/>
              </a:rPr>
              <a:t>extendió</a:t>
            </a:r>
            <a:r>
              <a:rPr lang="en-US" sz="1800" b="1" dirty="0">
                <a:solidFill>
                  <a:srgbClr val="000000"/>
                </a:solidFill>
                <a:latin typeface="Calibri" panose="020F0502020204030204" pitchFamily="34" charset="0"/>
              </a:rPr>
              <a:t> una </a:t>
            </a:r>
            <a:r>
              <a:rPr lang="en-US" sz="1800" b="1" dirty="0" err="1">
                <a:solidFill>
                  <a:srgbClr val="000000"/>
                </a:solidFill>
                <a:latin typeface="Calibri" panose="020F0502020204030204" pitchFamily="34" charset="0"/>
              </a:rPr>
              <a:t>invitación</a:t>
            </a:r>
            <a:r>
              <a:rPr lang="en-US" sz="1800" b="1" dirty="0">
                <a:solidFill>
                  <a:srgbClr val="000000"/>
                </a:solidFill>
                <a:latin typeface="Calibri" panose="020F0502020204030204" pitchFamily="34" charset="0"/>
              </a:rPr>
              <a:t> para </a:t>
            </a:r>
            <a:r>
              <a:rPr lang="en-US" sz="1800" b="1" dirty="0" err="1">
                <a:solidFill>
                  <a:srgbClr val="000000"/>
                </a:solidFill>
                <a:latin typeface="Calibri" panose="020F0502020204030204" pitchFamily="34" charset="0"/>
              </a:rPr>
              <a:t>quedarse</a:t>
            </a:r>
            <a:r>
              <a:rPr lang="en-US" sz="1800" b="1" dirty="0">
                <a:solidFill>
                  <a:srgbClr val="000000"/>
                </a:solidFill>
                <a:latin typeface="Calibri" panose="020F0502020204030204" pitchFamily="34" charset="0"/>
              </a:rPr>
              <a:t>? </a:t>
            </a:r>
            <a:r>
              <a:rPr lang="en-US" sz="1800" dirty="0">
                <a:solidFill>
                  <a:srgbClr val="000000"/>
                </a:solidFill>
                <a:latin typeface="Calibri" panose="020F0502020204030204" pitchFamily="34" charset="0"/>
              </a:rPr>
              <a:t>(</a:t>
            </a:r>
            <a:r>
              <a:rPr lang="en-US" sz="1800" dirty="0" err="1">
                <a:solidFill>
                  <a:srgbClr val="000000"/>
                </a:solidFill>
                <a:latin typeface="Calibri" panose="020F0502020204030204" pitchFamily="34" charset="0"/>
              </a:rPr>
              <a:t>cuales</a:t>
            </a:r>
            <a:r>
              <a:rPr lang="en-US" sz="1800" dirty="0">
                <a:solidFill>
                  <a:srgbClr val="000000"/>
                </a:solidFill>
                <a:latin typeface="Calibri" panose="020F0502020204030204" pitchFamily="34" charset="0"/>
              </a:rPr>
              <a:t> </a:t>
            </a:r>
            <a:r>
              <a:rPr lang="en-US" sz="1800" dirty="0" err="1">
                <a:solidFill>
                  <a:srgbClr val="000000"/>
                </a:solidFill>
                <a:latin typeface="Calibri" panose="020F0502020204030204" pitchFamily="34" charset="0"/>
              </a:rPr>
              <a:t>fueron</a:t>
            </a:r>
            <a:r>
              <a:rPr lang="en-US" sz="1800" dirty="0">
                <a:solidFill>
                  <a:srgbClr val="000000"/>
                </a:solidFill>
                <a:latin typeface="Calibri" panose="020F0502020204030204" pitchFamily="34" charset="0"/>
              </a:rPr>
              <a:t> los </a:t>
            </a:r>
            <a:r>
              <a:rPr lang="en-US" sz="1800" dirty="0" err="1">
                <a:solidFill>
                  <a:srgbClr val="000000"/>
                </a:solidFill>
                <a:latin typeface="Calibri" panose="020F0502020204030204" pitchFamily="34" charset="0"/>
              </a:rPr>
              <a:t>indicadores</a:t>
            </a:r>
            <a:r>
              <a:rPr lang="en-US" sz="1800" dirty="0">
                <a:solidFill>
                  <a:srgbClr val="000000"/>
                </a:solidFill>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1800" b="1" dirty="0" err="1">
                <a:solidFill>
                  <a:srgbClr val="000000"/>
                </a:solidFill>
                <a:latin typeface="Calibri" panose="020F0502020204030204" pitchFamily="34" charset="0"/>
              </a:rPr>
              <a:t>Comparta</a:t>
            </a:r>
            <a:r>
              <a:rPr lang="en-US" sz="1800" b="1" dirty="0">
                <a:solidFill>
                  <a:srgbClr val="000000"/>
                </a:solidFill>
                <a:latin typeface="Calibri" panose="020F0502020204030204" pitchFamily="34" charset="0"/>
              </a:rPr>
              <a:t> una </a:t>
            </a:r>
            <a:r>
              <a:rPr lang="en-US" sz="1800" b="1" dirty="0" err="1">
                <a:solidFill>
                  <a:srgbClr val="000000"/>
                </a:solidFill>
                <a:latin typeface="Calibri" panose="020F0502020204030204" pitchFamily="34" charset="0"/>
              </a:rPr>
              <a:t>experiencia</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en</a:t>
            </a:r>
            <a:r>
              <a:rPr lang="en-US" sz="1800" b="1" dirty="0">
                <a:solidFill>
                  <a:srgbClr val="000000"/>
                </a:solidFill>
                <a:latin typeface="Calibri" panose="020F0502020204030204" pitchFamily="34" charset="0"/>
              </a:rPr>
              <a:t> la que no se </a:t>
            </a:r>
            <a:r>
              <a:rPr lang="en-US" sz="1800" b="1" dirty="0" err="1">
                <a:solidFill>
                  <a:srgbClr val="000000"/>
                </a:solidFill>
                <a:latin typeface="Calibri" panose="020F0502020204030204" pitchFamily="34" charset="0"/>
              </a:rPr>
              <a:t>sintió</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cómodo</a:t>
            </a:r>
            <a:r>
              <a:rPr lang="en-US" sz="1800" b="1" dirty="0">
                <a:solidFill>
                  <a:srgbClr val="000000"/>
                </a:solidFill>
                <a:latin typeface="Calibri" panose="020F0502020204030204" pitchFamily="34" charset="0"/>
              </a:rPr>
              <a:t>(a) al </a:t>
            </a:r>
            <a:r>
              <a:rPr lang="en-US" sz="1800" b="1" dirty="0" err="1">
                <a:solidFill>
                  <a:srgbClr val="000000"/>
                </a:solidFill>
                <a:latin typeface="Calibri" panose="020F0502020204030204" pitchFamily="34" charset="0"/>
              </a:rPr>
              <a:t>recibir</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servicios</a:t>
            </a:r>
            <a:r>
              <a:rPr lang="en-US" sz="1800" b="1" dirty="0">
                <a:solidFill>
                  <a:srgbClr val="000000"/>
                </a:solidFill>
                <a:latin typeface="Calibri" panose="020F0502020204030204" pitchFamily="34" charset="0"/>
              </a:rPr>
              <a:t> (de </a:t>
            </a:r>
            <a:r>
              <a:rPr lang="en-US" sz="1800" b="1" dirty="0" err="1">
                <a:solidFill>
                  <a:srgbClr val="000000"/>
                </a:solidFill>
                <a:latin typeface="Calibri" panose="020F0502020204030204" pitchFamily="34" charset="0"/>
              </a:rPr>
              <a:t>salud</a:t>
            </a:r>
            <a:r>
              <a:rPr lang="en-US" sz="1800" b="1" dirty="0">
                <a:solidFill>
                  <a:srgbClr val="000000"/>
                </a:solidFill>
                <a:latin typeface="Calibri" panose="020F0502020204030204" pitchFamily="34" charset="0"/>
              </a:rPr>
              <a:t> mental, </a:t>
            </a:r>
            <a:r>
              <a:rPr lang="en-US" sz="1800" b="1" dirty="0" err="1">
                <a:solidFill>
                  <a:srgbClr val="000000"/>
                </a:solidFill>
                <a:latin typeface="Calibri" panose="020F0502020204030204" pitchFamily="34" charset="0"/>
              </a:rPr>
              <a:t>física</a:t>
            </a:r>
            <a:r>
              <a:rPr lang="en-US" sz="1800" b="1" dirty="0">
                <a:solidFill>
                  <a:srgbClr val="000000"/>
                </a:solidFill>
                <a:latin typeface="Calibri" panose="020F0502020204030204" pitchFamily="34" charset="0"/>
              </a:rPr>
              <a:t>, Vivienda, etc.)</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dirty="0">
                <a:solidFill>
                  <a:srgbClr val="000000"/>
                </a:solidFill>
                <a:effectLst/>
                <a:latin typeface="Calibri" panose="020F0502020204030204" pitchFamily="34" charset="0"/>
              </a:rPr>
              <a:t>¿</a:t>
            </a:r>
            <a:r>
              <a:rPr lang="en-US" sz="1800" b="1" dirty="0" err="1">
                <a:solidFill>
                  <a:srgbClr val="000000"/>
                </a:solidFill>
                <a:effectLst/>
                <a:latin typeface="Calibri" panose="020F0502020204030204" pitchFamily="34" charset="0"/>
              </a:rPr>
              <a:t>Q</a:t>
            </a:r>
            <a:r>
              <a:rPr lang="en-US" sz="1800" b="1" dirty="0" err="1">
                <a:solidFill>
                  <a:srgbClr val="000000"/>
                </a:solidFill>
                <a:latin typeface="Calibri" panose="020F0502020204030204" pitchFamily="34" charset="0"/>
              </a:rPr>
              <a:t>ué</a:t>
            </a:r>
            <a:r>
              <a:rPr lang="en-US" sz="1800" b="1" dirty="0">
                <a:solidFill>
                  <a:srgbClr val="000000"/>
                </a:solidFill>
                <a:latin typeface="Calibri" panose="020F0502020204030204" pitchFamily="34" charset="0"/>
              </a:rPr>
              <a:t> lo </a:t>
            </a:r>
            <a:r>
              <a:rPr lang="en-US" sz="1800" b="1" dirty="0" err="1">
                <a:solidFill>
                  <a:srgbClr val="000000"/>
                </a:solidFill>
                <a:latin typeface="Calibri" panose="020F0502020204030204" pitchFamily="34" charset="0"/>
              </a:rPr>
              <a:t>haría</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sentirse</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cómodo</a:t>
            </a:r>
            <a:r>
              <a:rPr lang="en-US" sz="1800" b="1" dirty="0">
                <a:solidFill>
                  <a:srgbClr val="000000"/>
                </a:solidFill>
                <a:latin typeface="Calibri" panose="020F0502020204030204" pitchFamily="34" charset="0"/>
              </a:rPr>
              <a:t> con las </a:t>
            </a:r>
            <a:r>
              <a:rPr lang="en-US" sz="1800" b="1" dirty="0" err="1">
                <a:solidFill>
                  <a:srgbClr val="000000"/>
                </a:solidFill>
                <a:latin typeface="Calibri" panose="020F0502020204030204" pitchFamily="34" charset="0"/>
              </a:rPr>
              <a:t>organizaciones</a:t>
            </a:r>
            <a:r>
              <a:rPr lang="en-US" sz="1800" b="1" dirty="0">
                <a:solidFill>
                  <a:srgbClr val="000000"/>
                </a:solidFill>
                <a:latin typeface="Calibri" panose="020F0502020204030204" pitchFamily="34" charset="0"/>
              </a:rPr>
              <a:t> al </a:t>
            </a:r>
            <a:r>
              <a:rPr lang="en-US" sz="1800" b="1" dirty="0" err="1">
                <a:solidFill>
                  <a:srgbClr val="000000"/>
                </a:solidFill>
                <a:latin typeface="Calibri" panose="020F0502020204030204" pitchFamily="34" charset="0"/>
              </a:rPr>
              <a:t>recibir</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servicios</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Cómo</a:t>
            </a:r>
            <a:r>
              <a:rPr lang="en-US" sz="1800" b="1" dirty="0">
                <a:solidFill>
                  <a:srgbClr val="000000"/>
                </a:solidFill>
                <a:latin typeface="Calibri" panose="020F0502020204030204" pitchFamily="34" charset="0"/>
              </a:rPr>
              <a:t> se </a:t>
            </a:r>
            <a:r>
              <a:rPr lang="en-US" sz="1800" b="1" dirty="0" err="1">
                <a:solidFill>
                  <a:srgbClr val="000000"/>
                </a:solidFill>
                <a:latin typeface="Calibri" panose="020F0502020204030204" pitchFamily="34" charset="0"/>
              </a:rPr>
              <a:t>ven</a:t>
            </a:r>
            <a:r>
              <a:rPr lang="en-US" sz="1800" b="1" dirty="0">
                <a:solidFill>
                  <a:srgbClr val="000000"/>
                </a:solidFill>
                <a:latin typeface="Calibri" panose="020F0502020204030204" pitchFamily="34" charset="0"/>
              </a:rPr>
              <a:t> las </a:t>
            </a:r>
            <a:r>
              <a:rPr lang="en-US" sz="1800" b="1" dirty="0" err="1">
                <a:solidFill>
                  <a:srgbClr val="000000"/>
                </a:solidFill>
                <a:latin typeface="Calibri" panose="020F0502020204030204" pitchFamily="34" charset="0"/>
              </a:rPr>
              <a:t>instalaciones</a:t>
            </a:r>
            <a:r>
              <a:rPr lang="en-US" sz="1800" b="1" dirty="0">
                <a:solidFill>
                  <a:srgbClr val="000000"/>
                </a:solidFill>
                <a:latin typeface="Calibri" panose="020F0502020204030204" pitchFamily="34" charset="0"/>
              </a:rPr>
              <a:t> , </a:t>
            </a:r>
            <a:r>
              <a:rPr lang="en-US" sz="1800" b="1" dirty="0" err="1">
                <a:solidFill>
                  <a:srgbClr val="000000"/>
                </a:solidFill>
                <a:latin typeface="Calibri" panose="020F0502020204030204" pitchFamily="34" charset="0"/>
              </a:rPr>
              <a:t>qué</a:t>
            </a:r>
            <a:r>
              <a:rPr lang="en-US" sz="1800" b="1" dirty="0">
                <a:solidFill>
                  <a:srgbClr val="000000"/>
                </a:solidFill>
                <a:latin typeface="Calibri" panose="020F0502020204030204" pitchFamily="34" charset="0"/>
              </a:rPr>
              <a:t> le dice la </a:t>
            </a:r>
            <a:r>
              <a:rPr lang="en-US" sz="1800" b="1" dirty="0" err="1">
                <a:solidFill>
                  <a:srgbClr val="000000"/>
                </a:solidFill>
                <a:latin typeface="Calibri" panose="020F0502020204030204" pitchFamily="34" charset="0"/>
              </a:rPr>
              <a:t>gente</a:t>
            </a:r>
            <a:r>
              <a:rPr lang="en-US" sz="1800" b="1" dirty="0">
                <a:solidFill>
                  <a:srgbClr val="000000"/>
                </a:solidFill>
                <a:latin typeface="Calibri" panose="020F0502020204030204" pitchFamily="34" charset="0"/>
              </a:rPr>
              <a:t>?)</a:t>
            </a:r>
            <a:br>
              <a:rPr lang="en-US" sz="1800" b="1" dirty="0">
                <a:solidFill>
                  <a:srgbClr val="000000"/>
                </a:solidFill>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dirty="0">
                <a:solidFill>
                  <a:srgbClr val="000000"/>
                </a:solidFill>
                <a:effectLst/>
                <a:latin typeface="Calibri" panose="020F0502020204030204" pitchFamily="34" charset="0"/>
              </a:rPr>
              <a:t>¿</a:t>
            </a:r>
            <a:r>
              <a:rPr lang="en-US" sz="1800" b="1" dirty="0" err="1">
                <a:solidFill>
                  <a:srgbClr val="000000"/>
                </a:solidFill>
                <a:effectLst/>
                <a:latin typeface="Calibri" panose="020F0502020204030204" pitchFamily="34" charset="0"/>
              </a:rPr>
              <a:t>Cuantas</a:t>
            </a:r>
            <a:r>
              <a:rPr lang="en-US" sz="1800" b="1" dirty="0">
                <a:solidFill>
                  <a:srgbClr val="000000"/>
                </a:solidFill>
                <a:effectLst/>
                <a:latin typeface="Calibri" panose="020F0502020204030204" pitchFamily="34" charset="0"/>
              </a:rPr>
              <a:t> </a:t>
            </a:r>
            <a:r>
              <a:rPr lang="en-US" sz="1800" b="1" dirty="0" err="1">
                <a:solidFill>
                  <a:srgbClr val="000000"/>
                </a:solidFill>
                <a:effectLst/>
                <a:latin typeface="Calibri" panose="020F0502020204030204" pitchFamily="34" charset="0"/>
              </a:rPr>
              <a:t>veces</a:t>
            </a:r>
            <a:r>
              <a:rPr lang="en-US" sz="1800" b="1" dirty="0">
                <a:solidFill>
                  <a:srgbClr val="000000"/>
                </a:solidFill>
                <a:effectLst/>
                <a:latin typeface="Calibri" panose="020F0502020204030204" pitchFamily="34" charset="0"/>
              </a:rPr>
              <a:t> </a:t>
            </a:r>
            <a:r>
              <a:rPr lang="en-US" sz="1800" b="1" dirty="0" err="1">
                <a:solidFill>
                  <a:srgbClr val="000000"/>
                </a:solidFill>
                <a:effectLst/>
                <a:latin typeface="Calibri" panose="020F0502020204030204" pitchFamily="34" charset="0"/>
              </a:rPr>
              <a:t>tiene</a:t>
            </a:r>
            <a:r>
              <a:rPr lang="en-US" sz="1800" b="1" dirty="0">
                <a:solidFill>
                  <a:srgbClr val="000000"/>
                </a:solidFill>
                <a:effectLst/>
                <a:latin typeface="Calibri" panose="020F0502020204030204" pitchFamily="34" charset="0"/>
              </a:rPr>
              <a:t> que </a:t>
            </a:r>
            <a:r>
              <a:rPr lang="en-US" sz="1800" b="1" dirty="0" err="1">
                <a:solidFill>
                  <a:srgbClr val="000000"/>
                </a:solidFill>
                <a:effectLst/>
                <a:latin typeface="Calibri" panose="020F0502020204030204" pitchFamily="34" charset="0"/>
              </a:rPr>
              <a:t>contar</a:t>
            </a:r>
            <a:r>
              <a:rPr lang="en-US" sz="1800" b="1" dirty="0">
                <a:solidFill>
                  <a:srgbClr val="000000"/>
                </a:solidFill>
                <a:effectLst/>
                <a:latin typeface="Calibri" panose="020F0502020204030204" pitchFamily="34" charset="0"/>
              </a:rPr>
              <a:t> </a:t>
            </a:r>
            <a:r>
              <a:rPr lang="en-US" sz="1800" b="1" dirty="0" err="1">
                <a:solidFill>
                  <a:srgbClr val="000000"/>
                </a:solidFill>
                <a:effectLst/>
                <a:latin typeface="Calibri" panose="020F0502020204030204" pitchFamily="34" charset="0"/>
              </a:rPr>
              <a:t>su</a:t>
            </a:r>
            <a:r>
              <a:rPr lang="en-US" sz="1800" b="1" dirty="0">
                <a:solidFill>
                  <a:srgbClr val="000000"/>
                </a:solidFill>
                <a:effectLst/>
                <a:latin typeface="Calibri" panose="020F0502020204030204" pitchFamily="34" charset="0"/>
              </a:rPr>
              <a:t> </a:t>
            </a:r>
            <a:r>
              <a:rPr lang="en-US" sz="1800" b="1" dirty="0" err="1">
                <a:solidFill>
                  <a:srgbClr val="000000"/>
                </a:solidFill>
                <a:effectLst/>
                <a:latin typeface="Calibri" panose="020F0502020204030204" pitchFamily="34" charset="0"/>
              </a:rPr>
              <a:t>historia</a:t>
            </a:r>
            <a:r>
              <a:rPr lang="en-US" sz="1800" b="1" dirty="0">
                <a:solidFill>
                  <a:srgbClr val="000000"/>
                </a:solidFill>
                <a:effectLst/>
                <a:latin typeface="Calibri" panose="020F0502020204030204" pitchFamily="34" charset="0"/>
              </a:rPr>
              <a:t> antes de </a:t>
            </a:r>
            <a:r>
              <a:rPr lang="en-US" sz="1800" b="1" dirty="0" err="1">
                <a:solidFill>
                  <a:srgbClr val="000000"/>
                </a:solidFill>
                <a:effectLst/>
                <a:latin typeface="Calibri" panose="020F0502020204030204" pitchFamily="34" charset="0"/>
              </a:rPr>
              <a:t>recibir</a:t>
            </a:r>
            <a:r>
              <a:rPr lang="en-US" sz="1800" b="1" dirty="0">
                <a:solidFill>
                  <a:srgbClr val="000000"/>
                </a:solidFill>
                <a:effectLst/>
                <a:latin typeface="Calibri" panose="020F0502020204030204" pitchFamily="34" charset="0"/>
              </a:rPr>
              <a:t> los </a:t>
            </a:r>
            <a:r>
              <a:rPr lang="en-US" sz="1800" b="1" dirty="0" err="1">
                <a:solidFill>
                  <a:srgbClr val="000000"/>
                </a:solidFill>
                <a:effectLst/>
                <a:latin typeface="Calibri" panose="020F0502020204030204" pitchFamily="34" charset="0"/>
              </a:rPr>
              <a:t>servicios</a:t>
            </a:r>
            <a:r>
              <a:rPr lang="en-US" sz="1800" b="1" dirty="0">
                <a:solidFill>
                  <a:srgbClr val="000000"/>
                </a:solidFill>
                <a:effectLst/>
                <a:latin typeface="Calibri" panose="020F0502020204030204" pitchFamily="34" charset="0"/>
              </a:rPr>
              <a:t> que </a:t>
            </a:r>
            <a:r>
              <a:rPr lang="en-US" sz="1800" b="1" dirty="0" err="1">
                <a:solidFill>
                  <a:srgbClr val="000000"/>
                </a:solidFill>
                <a:effectLst/>
                <a:latin typeface="Calibri" panose="020F0502020204030204" pitchFamily="34" charset="0"/>
              </a:rPr>
              <a:t>necesita</a:t>
            </a:r>
            <a:r>
              <a:rPr lang="en-US" sz="1800" b="1" dirty="0">
                <a:solidFill>
                  <a:srgbClr val="000000"/>
                </a:solidFill>
                <a:effectLst/>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Calibri" panose="020F0502020204030204" pitchFamily="34" charset="0"/>
              </a:rPr>
              <a:t>¿A </a:t>
            </a:r>
            <a:r>
              <a:rPr lang="en-US" sz="1800" b="1" i="0" u="none" strike="noStrike" dirty="0" err="1">
                <a:solidFill>
                  <a:srgbClr val="000000"/>
                </a:solidFill>
                <a:effectLst/>
                <a:latin typeface="Calibri" panose="020F0502020204030204" pitchFamily="34" charset="0"/>
              </a:rPr>
              <a:t>usted</a:t>
            </a:r>
            <a:r>
              <a:rPr lang="en-US" sz="1800" b="1" i="0" u="none" strike="noStrike" dirty="0">
                <a:solidFill>
                  <a:srgbClr val="000000"/>
                </a:solidFill>
                <a:effectLst/>
                <a:latin typeface="Calibri" panose="020F0502020204030204" pitchFamily="34" charset="0"/>
              </a:rPr>
              <a:t> le </a:t>
            </a:r>
            <a:r>
              <a:rPr lang="en-US" sz="1800" b="1" i="0" u="none" strike="noStrike" dirty="0" err="1">
                <a:solidFill>
                  <a:srgbClr val="000000"/>
                </a:solidFill>
                <a:effectLst/>
                <a:latin typeface="Calibri" panose="020F0502020204030204" pitchFamily="34" charset="0"/>
              </a:rPr>
              <a:t>parecería</a:t>
            </a:r>
            <a:r>
              <a:rPr lang="en-US" sz="1800" b="1" i="0" u="none" strike="noStrike" dirty="0">
                <a:solidFill>
                  <a:srgbClr val="000000"/>
                </a:solidFill>
                <a:effectLst/>
                <a:latin typeface="Calibri" panose="020F0502020204030204" pitchFamily="34" charset="0"/>
              </a:rPr>
              <a:t> bien </a:t>
            </a:r>
            <a:r>
              <a:rPr lang="en-US" sz="1800" b="1" i="0" u="none" strike="noStrike" dirty="0" err="1">
                <a:solidFill>
                  <a:srgbClr val="000000"/>
                </a:solidFill>
                <a:effectLst/>
                <a:latin typeface="Calibri" panose="020F0502020204030204" pitchFamily="34" charset="0"/>
              </a:rPr>
              <a:t>si</a:t>
            </a:r>
            <a:r>
              <a:rPr lang="en-US" sz="1800" b="1" i="0" u="none" strike="noStrike" dirty="0">
                <a:solidFill>
                  <a:srgbClr val="000000"/>
                </a:solidFill>
                <a:effectLst/>
                <a:latin typeface="Calibri" panose="020F0502020204030204" pitchFamily="34" charset="0"/>
              </a:rPr>
              <a:t> las </a:t>
            </a:r>
            <a:r>
              <a:rPr lang="en-US" sz="1800" b="1" i="0" u="none" strike="noStrike" dirty="0" err="1">
                <a:solidFill>
                  <a:srgbClr val="000000"/>
                </a:solidFill>
                <a:effectLst/>
                <a:latin typeface="Calibri" panose="020F0502020204030204" pitchFamily="34" charset="0"/>
              </a:rPr>
              <a:t>organizaciones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tuvieran</a:t>
            </a:r>
            <a:r>
              <a:rPr lang="en-US" sz="1800" b="1" i="0" u="none" strike="noStrike" dirty="0">
                <a:solidFill>
                  <a:srgbClr val="000000"/>
                </a:solidFill>
                <a:effectLst/>
                <a:latin typeface="Calibri" panose="020F0502020204030204" pitchFamily="34" charset="0"/>
              </a:rPr>
              <a:t> la </a:t>
            </a:r>
            <a:r>
              <a:rPr lang="en-US" sz="1800" b="1" i="0" u="none" strike="noStrike" dirty="0" err="1">
                <a:solidFill>
                  <a:srgbClr val="000000"/>
                </a:solidFill>
                <a:effectLst/>
                <a:latin typeface="Calibri" panose="020F0502020204030204" pitchFamily="34" charset="0"/>
              </a:rPr>
              <a:t>habilidad</a:t>
            </a:r>
            <a:r>
              <a:rPr lang="en-US" sz="1800" b="1" i="0" u="none" strike="noStrike" dirty="0">
                <a:solidFill>
                  <a:srgbClr val="000000"/>
                </a:solidFill>
                <a:effectLst/>
                <a:latin typeface="Calibri" panose="020F0502020204030204" pitchFamily="34" charset="0"/>
              </a:rPr>
              <a:t> de </a:t>
            </a:r>
            <a:r>
              <a:rPr lang="en-US" sz="1800" b="1" i="0" u="none" strike="noStrike" dirty="0" err="1">
                <a:solidFill>
                  <a:srgbClr val="000000"/>
                </a:solidFill>
                <a:effectLst/>
                <a:latin typeface="Calibri" panose="020F0502020204030204" pitchFamily="34" charset="0"/>
              </a:rPr>
              <a:t>compartir</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información</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suya</a:t>
            </a:r>
            <a:r>
              <a:rPr lang="en-US" sz="1800" b="1" i="0" u="none" strike="noStrike" dirty="0">
                <a:solidFill>
                  <a:srgbClr val="000000"/>
                </a:solidFill>
                <a:effectLst/>
                <a:latin typeface="Calibri" panose="020F0502020204030204" pitchFamily="34" charset="0"/>
              </a:rPr>
              <a:t>?</a:t>
            </a:r>
            <a:br>
              <a:rPr lang="en-US" sz="1800" b="1"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1800" b="1" dirty="0">
                <a:solidFill>
                  <a:srgbClr val="000000"/>
                </a:solidFill>
                <a:latin typeface="Calibri" panose="020F0502020204030204" pitchFamily="34" charset="0"/>
              </a:rPr>
              <a:t>¿</a:t>
            </a:r>
            <a:r>
              <a:rPr lang="en-US" sz="1800" b="1" dirty="0" err="1">
                <a:solidFill>
                  <a:srgbClr val="000000"/>
                </a:solidFill>
                <a:latin typeface="Calibri" panose="020F0502020204030204" pitchFamily="34" charset="0"/>
              </a:rPr>
              <a:t>Cómo</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podrían</a:t>
            </a:r>
            <a:r>
              <a:rPr lang="en-US" sz="1800" b="1" dirty="0">
                <a:solidFill>
                  <a:srgbClr val="000000"/>
                </a:solidFill>
                <a:latin typeface="Calibri" panose="020F0502020204030204" pitchFamily="34" charset="0"/>
              </a:rPr>
              <a:t> las </a:t>
            </a:r>
            <a:r>
              <a:rPr lang="en-US" sz="1800" b="1" dirty="0" err="1">
                <a:solidFill>
                  <a:srgbClr val="000000"/>
                </a:solidFill>
                <a:latin typeface="Calibri" panose="020F0502020204030204" pitchFamily="34" charset="0"/>
              </a:rPr>
              <a:t>organizaciones</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comunicarse</a:t>
            </a:r>
            <a:r>
              <a:rPr lang="en-US" sz="1800" b="1" dirty="0">
                <a:solidFill>
                  <a:srgbClr val="000000"/>
                </a:solidFill>
                <a:latin typeface="Calibri" panose="020F0502020204030204" pitchFamily="34" charset="0"/>
              </a:rPr>
              <a:t> entre </a:t>
            </a:r>
            <a:r>
              <a:rPr lang="en-US" sz="1800" b="1" dirty="0" err="1">
                <a:solidFill>
                  <a:srgbClr val="000000"/>
                </a:solidFill>
                <a:latin typeface="Calibri" panose="020F0502020204030204" pitchFamily="34" charset="0"/>
              </a:rPr>
              <a:t>si</a:t>
            </a:r>
            <a:r>
              <a:rPr lang="en-US" sz="1800" b="1" dirty="0">
                <a:solidFill>
                  <a:srgbClr val="000000"/>
                </a:solidFill>
                <a:latin typeface="Calibri" panose="020F0502020204030204" pitchFamily="34" charset="0"/>
              </a:rPr>
              <a:t> para </a:t>
            </a:r>
            <a:r>
              <a:rPr lang="en-US" sz="1800" b="1" dirty="0" err="1">
                <a:solidFill>
                  <a:srgbClr val="000000"/>
                </a:solidFill>
                <a:latin typeface="Calibri" panose="020F0502020204030204" pitchFamily="34" charset="0"/>
              </a:rPr>
              <a:t>compartir</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su</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historia</a:t>
            </a:r>
            <a:r>
              <a:rPr lang="en-US" sz="1800" b="1" dirty="0">
                <a:solidFill>
                  <a:srgbClr val="000000"/>
                </a:solidFill>
                <a:latin typeface="Calibri" panose="020F0502020204030204" pitchFamily="34" charset="0"/>
              </a:rPr>
              <a:t>?</a:t>
            </a:r>
            <a:endParaRPr lang="en-US" sz="900" dirty="0"/>
          </a:p>
        </p:txBody>
      </p:sp>
      <p:sp>
        <p:nvSpPr>
          <p:cNvPr id="25" name="Rectangle 16">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6" name="Rectangle 18">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F74CEC-26F7-4A60-8374-13B33E8930AB}"/>
              </a:ext>
            </a:extLst>
          </p:cNvPr>
          <p:cNvSpPr>
            <a:spLocks noGrp="1"/>
          </p:cNvSpPr>
          <p:nvPr>
            <p:ph type="body" idx="1"/>
          </p:nvPr>
        </p:nvSpPr>
        <p:spPr>
          <a:xfrm>
            <a:off x="1919633" y="988742"/>
            <a:ext cx="3701883" cy="4880518"/>
          </a:xfrm>
          <a:ln w="25400" cap="sq">
            <a:noFill/>
            <a:miter lim="800000"/>
          </a:ln>
        </p:spPr>
        <p:txBody>
          <a:bodyPr vert="horz" lIns="91440" tIns="45720" rIns="91440" bIns="45720" rtlCol="0" anchor="ctr">
            <a:normAutofit/>
          </a:bodyPr>
          <a:lstStyle/>
          <a:p>
            <a:pPr algn="ctr"/>
            <a:r>
              <a:rPr lang="en-US" i="1" dirty="0" err="1">
                <a:solidFill>
                  <a:srgbClr val="000000"/>
                </a:solidFill>
                <a:latin typeface="Calibri" panose="020F0502020204030204" pitchFamily="34" charset="0"/>
              </a:rPr>
              <a:t>Guiías</a:t>
            </a:r>
            <a:r>
              <a:rPr lang="en-US" i="1" dirty="0">
                <a:solidFill>
                  <a:srgbClr val="000000"/>
                </a:solidFill>
                <a:latin typeface="Calibri" panose="020F0502020204030204" pitchFamily="34" charset="0"/>
              </a:rPr>
              <a:t> de </a:t>
            </a:r>
            <a:r>
              <a:rPr lang="en-US" i="1" dirty="0" err="1">
                <a:solidFill>
                  <a:srgbClr val="000000"/>
                </a:solidFill>
                <a:latin typeface="Calibri" panose="020F0502020204030204" pitchFamily="34" charset="0"/>
              </a:rPr>
              <a:t>asesoramiento</a:t>
            </a:r>
            <a:r>
              <a:rPr lang="en-US" i="1" dirty="0">
                <a:solidFill>
                  <a:srgbClr val="000000"/>
                </a:solidFill>
                <a:latin typeface="Calibri" panose="020F0502020204030204" pitchFamily="34" charset="0"/>
              </a:rPr>
              <a:t> para los </a:t>
            </a:r>
            <a:r>
              <a:rPr lang="en-US" i="1" dirty="0" err="1">
                <a:solidFill>
                  <a:srgbClr val="000000"/>
                </a:solidFill>
                <a:latin typeface="Calibri" panose="020F0502020204030204" pitchFamily="34" charset="0"/>
              </a:rPr>
              <a:t>grupos</a:t>
            </a:r>
            <a:r>
              <a:rPr lang="en-US" i="1" dirty="0">
                <a:solidFill>
                  <a:srgbClr val="000000"/>
                </a:solidFill>
                <a:latin typeface="Calibri" panose="020F0502020204030204" pitchFamily="34" charset="0"/>
              </a:rPr>
              <a:t> de </a:t>
            </a:r>
            <a:r>
              <a:rPr lang="en-US" i="1" dirty="0" err="1">
                <a:solidFill>
                  <a:srgbClr val="000000"/>
                </a:solidFill>
                <a:latin typeface="Calibri" panose="020F0502020204030204" pitchFamily="34" charset="0"/>
              </a:rPr>
              <a:t>enfóque</a:t>
            </a:r>
            <a:endParaRPr lang="en-US" dirty="0">
              <a:solidFill>
                <a:srgbClr val="FFFFFF"/>
              </a:solidFill>
            </a:endParaRPr>
          </a:p>
        </p:txBody>
      </p:sp>
    </p:spTree>
    <p:extLst>
      <p:ext uri="{BB962C8B-B14F-4D97-AF65-F5344CB8AC3E}">
        <p14:creationId xmlns:p14="http://schemas.microsoft.com/office/powerpoint/2010/main" val="121344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4">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394A57-E92C-47C5-8978-2EBBE08D6A40}"/>
              </a:ext>
            </a:extLst>
          </p:cNvPr>
          <p:cNvSpPr>
            <a:spLocks noGrp="1"/>
          </p:cNvSpPr>
          <p:nvPr>
            <p:ph type="title"/>
          </p:nvPr>
        </p:nvSpPr>
        <p:spPr>
          <a:xfrm>
            <a:off x="6099570" y="128016"/>
            <a:ext cx="6089255" cy="6729983"/>
          </a:xfrm>
          <a:noFill/>
          <a:ln>
            <a:noFill/>
          </a:ln>
        </p:spPr>
        <p:txBody>
          <a:bodyPr vert="horz" wrap="square" lIns="91440" tIns="45720" rIns="91440" bIns="45720" rtlCol="0" anchor="ctr">
            <a:normAutofit/>
          </a:bodyPr>
          <a:lstStyle/>
          <a:p>
            <a:pPr rtl="0" fontAlgn="base">
              <a:spcBef>
                <a:spcPts val="0"/>
              </a:spcBef>
              <a:spcAft>
                <a:spcPts val="0"/>
              </a:spcAft>
            </a:pPr>
            <a:r>
              <a:rPr lang="en-US" sz="1800" b="1" dirty="0">
                <a:solidFill>
                  <a:srgbClr val="000000"/>
                </a:solidFill>
                <a:latin typeface="Calibri" panose="020F0502020204030204" pitchFamily="34" charset="0"/>
              </a:rPr>
              <a:t>¿</a:t>
            </a:r>
            <a:r>
              <a:rPr lang="en-US" sz="1800" b="1" dirty="0" err="1">
                <a:solidFill>
                  <a:srgbClr val="000000"/>
                </a:solidFill>
                <a:latin typeface="Calibri" panose="020F0502020204030204" pitchFamily="34" charset="0"/>
              </a:rPr>
              <a:t>Cómo</a:t>
            </a:r>
            <a:r>
              <a:rPr lang="en-US" sz="1800" b="1" dirty="0">
                <a:solidFill>
                  <a:srgbClr val="000000"/>
                </a:solidFill>
                <a:latin typeface="Calibri" panose="020F0502020204030204" pitchFamily="34" charset="0"/>
              </a:rPr>
              <a:t> sabe que </a:t>
            </a:r>
            <a:r>
              <a:rPr lang="en-US" sz="1800" b="1" dirty="0" err="1">
                <a:solidFill>
                  <a:srgbClr val="000000"/>
                </a:solidFill>
                <a:latin typeface="Calibri" panose="020F0502020204030204" pitchFamily="34" charset="0"/>
              </a:rPr>
              <a:t>usted</a:t>
            </a:r>
            <a:r>
              <a:rPr lang="en-US" sz="1800" b="1" dirty="0">
                <a:solidFill>
                  <a:srgbClr val="000000"/>
                </a:solidFill>
                <a:latin typeface="Calibri" panose="020F0502020204030204" pitchFamily="34" charset="0"/>
              </a:rPr>
              <a:t> y </a:t>
            </a:r>
            <a:r>
              <a:rPr lang="en-US" sz="1800" b="1" dirty="0" err="1">
                <a:solidFill>
                  <a:srgbClr val="000000"/>
                </a:solidFill>
                <a:latin typeface="Calibri" panose="020F0502020204030204" pitchFamily="34" charset="0"/>
              </a:rPr>
              <a:t>su</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familia</a:t>
            </a:r>
            <a:r>
              <a:rPr lang="en-US" sz="1800" b="1" dirty="0">
                <a:solidFill>
                  <a:srgbClr val="000000"/>
                </a:solidFill>
                <a:latin typeface="Calibri" panose="020F0502020204030204" pitchFamily="34" charset="0"/>
              </a:rPr>
              <a:t> se </a:t>
            </a:r>
            <a:r>
              <a:rPr lang="en-US" sz="1800" b="1" dirty="0" err="1">
                <a:solidFill>
                  <a:srgbClr val="000000"/>
                </a:solidFill>
                <a:latin typeface="Calibri" panose="020F0502020204030204" pitchFamily="34" charset="0"/>
              </a:rPr>
              <a:t>estan</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beneficiando</a:t>
            </a:r>
            <a:r>
              <a:rPr lang="en-US" sz="1800" b="1" dirty="0">
                <a:solidFill>
                  <a:srgbClr val="000000"/>
                </a:solidFill>
                <a:latin typeface="Calibri" panose="020F0502020204030204" pitchFamily="34" charset="0"/>
              </a:rPr>
              <a:t> al </a:t>
            </a:r>
            <a:r>
              <a:rPr lang="en-US" sz="1800" b="1" dirty="0" err="1">
                <a:solidFill>
                  <a:srgbClr val="000000"/>
                </a:solidFill>
                <a:latin typeface="Calibri" panose="020F0502020204030204" pitchFamily="34" charset="0"/>
              </a:rPr>
              <a:t>recibir</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estos</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servicios</a:t>
            </a:r>
            <a:r>
              <a:rPr lang="en-US" sz="1800" b="1" dirty="0">
                <a:solidFill>
                  <a:srgbClr val="000000"/>
                </a:solidFill>
                <a:latin typeface="Calibri" panose="020F0502020204030204" pitchFamily="34" charset="0"/>
              </a:rPr>
              <a:t>?</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1800" b="1" i="0" u="none" strike="noStrike" dirty="0" err="1">
                <a:solidFill>
                  <a:srgbClr val="000000"/>
                </a:solidFill>
                <a:effectLst/>
                <a:latin typeface="Calibri" panose="020F0502020204030204" pitchFamily="34" charset="0"/>
              </a:rPr>
              <a:t>Definiendo</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beneficio</a:t>
            </a:r>
            <a:r>
              <a:rPr lang="en-US" sz="1800" b="1" i="0" u="none" strike="noStrike" dirty="0">
                <a:solidFill>
                  <a:srgbClr val="000000"/>
                </a:solidFill>
                <a:effectLst/>
                <a:latin typeface="Calibri" panose="020F0502020204030204" pitchFamily="34" charset="0"/>
              </a:rPr>
              <a:t> – </a:t>
            </a:r>
            <a:r>
              <a:rPr lang="en-US" sz="1800" b="1" i="0" u="none" strike="noStrike" dirty="0" err="1">
                <a:solidFill>
                  <a:srgbClr val="000000"/>
                </a:solidFill>
                <a:effectLst/>
                <a:latin typeface="Calibri" panose="020F0502020204030204" pitchFamily="34" charset="0"/>
              </a:rPr>
              <a:t>tranquilidad</a:t>
            </a:r>
            <a:r>
              <a:rPr lang="en-US" sz="1800" b="1" i="0" u="none" strike="noStrike" dirty="0">
                <a:solidFill>
                  <a:srgbClr val="000000"/>
                </a:solidFill>
                <a:effectLst/>
                <a:latin typeface="Calibri" panose="020F0502020204030204" pitchFamily="34" charset="0"/>
              </a:rPr>
              <a:t> mental, </a:t>
            </a:r>
            <a:r>
              <a:rPr lang="en-US" sz="1800" b="1" i="0" u="none" strike="noStrike" dirty="0" err="1">
                <a:solidFill>
                  <a:srgbClr val="000000"/>
                </a:solidFill>
                <a:effectLst/>
                <a:latin typeface="Calibri" panose="020F0502020204030204" pitchFamily="34" charset="0"/>
              </a:rPr>
              <a:t>mejoría</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económica</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mejor</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salud</a:t>
            </a:r>
            <a:r>
              <a:rPr lang="en-US" sz="1800" b="1" i="0" u="none" strike="noStrike" dirty="0">
                <a:solidFill>
                  <a:srgbClr val="000000"/>
                </a:solidFill>
                <a:effectLst/>
                <a:latin typeface="Calibri" panose="020F0502020204030204" pitchFamily="34" charset="0"/>
              </a:rPr>
              <a:t> mental, </a:t>
            </a:r>
            <a:r>
              <a:rPr lang="en-US" sz="1800" b="1" i="0" u="none" strike="noStrike" dirty="0" err="1">
                <a:solidFill>
                  <a:srgbClr val="000000"/>
                </a:solidFill>
                <a:effectLst/>
                <a:latin typeface="Calibri" panose="020F0502020204030204" pitchFamily="34" charset="0"/>
              </a:rPr>
              <a:t>mejoría</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emocional</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usted</a:t>
            </a:r>
            <a:r>
              <a:rPr lang="en-US" sz="1800" b="1" dirty="0">
                <a:solidFill>
                  <a:srgbClr val="000000"/>
                </a:solidFill>
                <a:latin typeface="Calibri" panose="020F0502020204030204" pitchFamily="34" charset="0"/>
              </a:rPr>
              <a:t> y </a:t>
            </a:r>
            <a:r>
              <a:rPr lang="en-US" sz="1800" b="1" dirty="0" err="1">
                <a:solidFill>
                  <a:srgbClr val="000000"/>
                </a:solidFill>
                <a:latin typeface="Calibri" panose="020F0502020204030204" pitchFamily="34" charset="0"/>
              </a:rPr>
              <a:t>su</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familia</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están</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prosperando</a:t>
            </a:r>
            <a:r>
              <a:rPr lang="en-US" sz="1800" b="1" dirty="0">
                <a:solidFill>
                  <a:srgbClr val="000000"/>
                </a:solidFill>
                <a:latin typeface="Calibri" panose="020F0502020204030204" pitchFamily="34" charset="0"/>
              </a:rPr>
              <a:t>?</a:t>
            </a:r>
            <a:br>
              <a:rPr lang="en-US" sz="1800" b="0" i="0" u="none" strike="noStrike" dirty="0">
                <a:solidFill>
                  <a:srgbClr val="202124"/>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dirty="0">
                <a:solidFill>
                  <a:srgbClr val="000000"/>
                </a:solidFill>
                <a:latin typeface="Calibri" panose="020F0502020204030204" pitchFamily="34" charset="0"/>
              </a:rPr>
              <a:t>¿</a:t>
            </a:r>
            <a:r>
              <a:rPr lang="en-US" sz="1800" b="1" dirty="0" err="1">
                <a:solidFill>
                  <a:srgbClr val="000000"/>
                </a:solidFill>
                <a:latin typeface="Calibri" panose="020F0502020204030204" pitchFamily="34" charset="0"/>
              </a:rPr>
              <a:t>Cóm</a:t>
            </a:r>
            <a:r>
              <a:rPr lang="en-US" sz="1800" b="1" i="0" u="none" strike="noStrike" dirty="0" err="1">
                <a:solidFill>
                  <a:srgbClr val="000000"/>
                </a:solidFill>
                <a:effectLst/>
                <a:latin typeface="Calibri" panose="020F0502020204030204" pitchFamily="34" charset="0"/>
              </a:rPr>
              <a:t>o</a:t>
            </a:r>
            <a:r>
              <a:rPr lang="en-US" sz="1800" b="1" i="0" u="none" strike="noStrike" dirty="0">
                <a:solidFill>
                  <a:srgbClr val="000000"/>
                </a:solidFill>
                <a:effectLst/>
                <a:latin typeface="Calibri" panose="020F0502020204030204" pitchFamily="34" charset="0"/>
              </a:rPr>
              <a:t> se </a:t>
            </a:r>
            <a:r>
              <a:rPr lang="en-US" sz="1800" b="1" i="0" u="none" strike="noStrike" dirty="0" err="1">
                <a:solidFill>
                  <a:srgbClr val="000000"/>
                </a:solidFill>
                <a:effectLst/>
                <a:latin typeface="Calibri" panose="020F0502020204030204" pitchFamily="34" charset="0"/>
              </a:rPr>
              <a:t>adoptan</a:t>
            </a:r>
            <a:r>
              <a:rPr lang="en-US" sz="1800" b="1" i="0" u="none" strike="noStrike" dirty="0">
                <a:solidFill>
                  <a:srgbClr val="000000"/>
                </a:solidFill>
                <a:effectLst/>
                <a:latin typeface="Calibri" panose="020F0502020204030204" pitchFamily="34" charset="0"/>
              </a:rPr>
              <a:t> las </a:t>
            </a:r>
            <a:r>
              <a:rPr lang="en-US" sz="1800" b="1" i="0" u="none" strike="noStrike" dirty="0" err="1">
                <a:solidFill>
                  <a:srgbClr val="000000"/>
                </a:solidFill>
                <a:effectLst/>
                <a:latin typeface="Calibri" panose="020F0502020204030204" pitchFamily="34" charset="0"/>
              </a:rPr>
              <a:t>organizaciones</a:t>
            </a:r>
            <a:r>
              <a:rPr lang="en-US" sz="1800" b="1" i="0" u="none" strike="noStrike" dirty="0">
                <a:solidFill>
                  <a:srgbClr val="000000"/>
                </a:solidFill>
                <a:effectLst/>
                <a:latin typeface="Calibri" panose="020F0502020204030204" pitchFamily="34" charset="0"/>
              </a:rPr>
              <a:t> a las </a:t>
            </a:r>
            <a:r>
              <a:rPr lang="en-US" sz="1800" b="1" i="0" u="none" strike="noStrike" dirty="0" err="1">
                <a:solidFill>
                  <a:srgbClr val="000000"/>
                </a:solidFill>
                <a:effectLst/>
                <a:latin typeface="Calibri" panose="020F0502020204030204" pitchFamily="34" charset="0"/>
              </a:rPr>
              <a:t>varias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identidades</a:t>
            </a:r>
            <a:r>
              <a:rPr lang="en-US" sz="1800" b="1" i="0" u="none" strike="noStrike" dirty="0">
                <a:solidFill>
                  <a:srgbClr val="000000"/>
                </a:solidFill>
                <a:effectLst/>
                <a:latin typeface="Calibri" panose="020F0502020204030204" pitchFamily="34" charset="0"/>
              </a:rPr>
              <a:t> que </a:t>
            </a:r>
            <a:r>
              <a:rPr lang="en-US" sz="1800" b="1" i="0" u="none" strike="noStrike" dirty="0" err="1">
                <a:solidFill>
                  <a:srgbClr val="000000"/>
                </a:solidFill>
                <a:effectLst/>
                <a:latin typeface="Calibri" panose="020F0502020204030204" pitchFamily="34" charset="0"/>
              </a:rPr>
              <a:t>usted</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brinda</a:t>
            </a:r>
            <a:r>
              <a:rPr lang="en-US" sz="1800" b="1" dirty="0">
                <a:solidFill>
                  <a:srgbClr val="000000"/>
                </a:solidFill>
                <a:latin typeface="Calibri" panose="020F0502020204030204" pitchFamily="34" charset="0"/>
              </a:rPr>
              <a:t> </a:t>
            </a:r>
            <a:r>
              <a:rPr lang="en-US" sz="1800" b="1" i="0" u="none" strike="noStrike" dirty="0">
                <a:solidFill>
                  <a:srgbClr val="000000"/>
                </a:solidFill>
                <a:effectLst/>
                <a:latin typeface="Calibri" panose="020F0502020204030204" pitchFamily="34" charset="0"/>
              </a:rPr>
              <a:t>(</a:t>
            </a:r>
            <a:r>
              <a:rPr lang="en-US" sz="1800" b="1" i="0" u="none" strike="noStrike" dirty="0" err="1">
                <a:solidFill>
                  <a:srgbClr val="000000"/>
                </a:solidFill>
                <a:effectLst/>
                <a:latin typeface="Calibri" panose="020F0502020204030204" pitchFamily="34" charset="0"/>
              </a:rPr>
              <a:t>culturales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prácticas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religiosas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refugiados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orientación</a:t>
            </a:r>
            <a:r>
              <a:rPr lang="en-US" sz="1800" b="1" i="0" u="none" strike="noStrike" dirty="0">
                <a:solidFill>
                  <a:srgbClr val="000000"/>
                </a:solidFill>
                <a:effectLst/>
                <a:latin typeface="Calibri" panose="020F0502020204030204" pitchFamily="34" charset="0"/>
              </a:rPr>
              <a:t> sexual, etc.)?</a:t>
            </a:r>
            <a:br>
              <a:rPr lang="en-US" sz="1800" b="1" i="0" u="none" strike="noStrike" dirty="0">
                <a:solidFill>
                  <a:srgbClr val="000000"/>
                </a:solidFill>
                <a:effectLst/>
                <a:latin typeface="Calibri" panose="020F0502020204030204" pitchFamily="34" charset="0"/>
              </a:rPr>
            </a:br>
            <a:br>
              <a:rPr lang="en-US" sz="1800" b="1" i="0" u="none" strike="noStrike" dirty="0">
                <a:solidFill>
                  <a:srgbClr val="000000"/>
                </a:solidFill>
                <a:effectLst/>
                <a:latin typeface="Calibri" panose="020F0502020204030204" pitchFamily="34" charset="0"/>
              </a:rPr>
            </a:br>
            <a:r>
              <a:rPr lang="en-US" sz="1800" b="1" i="0" u="none" strike="noStrike" dirty="0">
                <a:solidFill>
                  <a:srgbClr val="000000"/>
                </a:solidFill>
                <a:effectLst/>
                <a:latin typeface="Calibri" panose="020F0502020204030204" pitchFamily="34" charset="0"/>
              </a:rPr>
              <a:t>(Es </a:t>
            </a:r>
            <a:r>
              <a:rPr lang="en-US" sz="1800" b="1" i="0" u="none" strike="noStrike" dirty="0" err="1">
                <a:solidFill>
                  <a:srgbClr val="000000"/>
                </a:solidFill>
                <a:effectLst/>
                <a:latin typeface="Calibri" panose="020F0502020204030204" pitchFamily="34" charset="0"/>
              </a:rPr>
              <a:t>decir</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preguntas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indiscretas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miedo</a:t>
            </a:r>
            <a:r>
              <a:rPr lang="en-US" sz="1800" b="1" i="0" u="none" strike="noStrike" dirty="0">
                <a:solidFill>
                  <a:srgbClr val="000000"/>
                </a:solidFill>
                <a:effectLst/>
                <a:latin typeface="Calibri" panose="020F0502020204030204" pitchFamily="34" charset="0"/>
              </a:rPr>
              <a:t> a </a:t>
            </a:r>
            <a:r>
              <a:rPr lang="en-US" sz="1800" b="1" i="0" u="none" strike="noStrike" dirty="0" err="1">
                <a:solidFill>
                  <a:srgbClr val="000000"/>
                </a:solidFill>
                <a:effectLst/>
                <a:latin typeface="Calibri" panose="020F0502020204030204" pitchFamily="34" charset="0"/>
              </a:rPr>
              <a:t>perder</a:t>
            </a:r>
            <a:r>
              <a:rPr lang="en-US" sz="1800" b="1" i="0" u="none" strike="noStrike" dirty="0">
                <a:solidFill>
                  <a:srgbClr val="000000"/>
                </a:solidFill>
                <a:effectLst/>
                <a:latin typeface="Calibri" panose="020F0502020204030204" pitchFamily="34" charset="0"/>
              </a:rPr>
              <a:t> la </a:t>
            </a:r>
            <a:r>
              <a:rPr lang="en-US" sz="1800" b="1" i="0" u="none" strike="noStrike" dirty="0" err="1">
                <a:solidFill>
                  <a:srgbClr val="000000"/>
                </a:solidFill>
                <a:effectLst/>
                <a:latin typeface="Calibri" panose="020F0502020204030204" pitchFamily="34" charset="0"/>
              </a:rPr>
              <a:t>auntonomía</a:t>
            </a:r>
            <a:r>
              <a:rPr lang="en-US" sz="1800" b="1" i="0" u="none" strike="noStrike" dirty="0">
                <a:solidFill>
                  <a:srgbClr val="000000"/>
                </a:solidFill>
                <a:effectLst/>
                <a:latin typeface="Calibri" panose="020F0502020204030204" pitchFamily="34" charset="0"/>
              </a:rPr>
              <a:t> de </a:t>
            </a:r>
            <a:r>
              <a:rPr lang="en-US" sz="1800" b="1" i="0" u="none" strike="noStrike" dirty="0" err="1">
                <a:solidFill>
                  <a:srgbClr val="000000"/>
                </a:solidFill>
                <a:effectLst/>
                <a:latin typeface="Calibri" panose="020F0502020204030204" pitchFamily="34" charset="0"/>
              </a:rPr>
              <a:t>su</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familia</a:t>
            </a:r>
            <a:r>
              <a:rPr lang="en-US" sz="1800" b="1" i="0" u="none" strike="noStrike" dirty="0">
                <a:solidFill>
                  <a:srgbClr val="000000"/>
                </a:solidFill>
                <a:effectLst/>
                <a:latin typeface="Calibri" panose="020F0502020204030204" pitchFamily="34" charset="0"/>
              </a:rPr>
              <a:t>, la </a:t>
            </a:r>
            <a:r>
              <a:rPr lang="en-US" sz="1800" b="1" i="0" u="none" strike="noStrike" dirty="0" err="1">
                <a:solidFill>
                  <a:srgbClr val="000000"/>
                </a:solidFill>
                <a:effectLst/>
                <a:latin typeface="Calibri" panose="020F0502020204030204" pitchFamily="34" charset="0"/>
              </a:rPr>
              <a:t>diferencia</a:t>
            </a:r>
            <a:r>
              <a:rPr lang="en-US" sz="1800" b="1" i="0" u="none" strike="noStrike" dirty="0">
                <a:solidFill>
                  <a:srgbClr val="000000"/>
                </a:solidFill>
                <a:effectLst/>
                <a:latin typeface="Calibri" panose="020F0502020204030204" pitchFamily="34" charset="0"/>
              </a:rPr>
              <a:t> entre un </a:t>
            </a:r>
            <a:r>
              <a:rPr lang="en-US" sz="1800" b="1" i="0" u="none" strike="noStrike" dirty="0" err="1">
                <a:solidFill>
                  <a:srgbClr val="000000"/>
                </a:solidFill>
                <a:effectLst/>
                <a:latin typeface="Calibri" panose="020F0502020204030204" pitchFamily="34" charset="0"/>
              </a:rPr>
              <a:t>enfóque</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basado</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en</a:t>
            </a:r>
            <a:r>
              <a:rPr lang="en-US" sz="1800" b="1" i="0" u="none" strike="noStrike" dirty="0">
                <a:solidFill>
                  <a:srgbClr val="000000"/>
                </a:solidFill>
                <a:effectLst/>
                <a:latin typeface="Calibri" panose="020F0502020204030204" pitchFamily="34" charset="0"/>
              </a:rPr>
              <a:t> la </a:t>
            </a:r>
            <a:r>
              <a:rPr lang="en-US" sz="1800" b="1" i="0" u="none" strike="noStrike" dirty="0" err="1">
                <a:solidFill>
                  <a:srgbClr val="000000"/>
                </a:solidFill>
                <a:effectLst/>
                <a:latin typeface="Calibri" panose="020F0502020204030204" pitchFamily="34" charset="0"/>
              </a:rPr>
              <a:t>fe</a:t>
            </a:r>
            <a:r>
              <a:rPr lang="en-US" sz="1800" b="1" i="0" u="none" strike="noStrike" dirty="0">
                <a:solidFill>
                  <a:srgbClr val="000000"/>
                </a:solidFill>
                <a:effectLst/>
                <a:latin typeface="Calibri" panose="020F0502020204030204" pitchFamily="34" charset="0"/>
              </a:rPr>
              <a:t> y un </a:t>
            </a:r>
            <a:r>
              <a:rPr lang="en-US" sz="1800" b="1" i="0" u="none" strike="noStrike" dirty="0" err="1">
                <a:solidFill>
                  <a:srgbClr val="000000"/>
                </a:solidFill>
                <a:effectLst/>
                <a:latin typeface="Calibri" panose="020F0502020204030204" pitchFamily="34" charset="0"/>
              </a:rPr>
              <a:t>enfóque</a:t>
            </a:r>
            <a:r>
              <a:rPr lang="en-US" sz="1800" b="1" i="0" u="none" strike="noStrike" dirty="0">
                <a:solidFill>
                  <a:srgbClr val="000000"/>
                </a:solidFill>
                <a:effectLst/>
                <a:latin typeface="Calibri" panose="020F0502020204030204" pitchFamily="34" charset="0"/>
              </a:rPr>
              <a:t> mas </a:t>
            </a:r>
            <a:r>
              <a:rPr lang="en-US" sz="1800" b="1" i="0" u="none" strike="noStrike" dirty="0" err="1">
                <a:solidFill>
                  <a:srgbClr val="000000"/>
                </a:solidFill>
                <a:effectLst/>
                <a:latin typeface="Calibri" panose="020F0502020204030204" pitchFamily="34" charset="0"/>
              </a:rPr>
              <a:t>clínico</a:t>
            </a:r>
            <a:r>
              <a:rPr lang="en-US" sz="1800" b="1" i="0" u="none" strike="noStrike" dirty="0">
                <a:solidFill>
                  <a:srgbClr val="000000"/>
                </a:solidFill>
                <a:effectLst/>
                <a:latin typeface="Calibri" panose="020F0502020204030204" pitchFamily="34" charset="0"/>
              </a:rPr>
              <a:t>)</a:t>
            </a:r>
            <a:br>
              <a:rPr lang="en-US" sz="1800" b="1" dirty="0">
                <a:solidFill>
                  <a:srgbClr val="000000"/>
                </a:solidFill>
                <a:latin typeface="Calibri" panose="020F0502020204030204" pitchFamily="34" charset="0"/>
              </a:rPr>
            </a:br>
            <a:br>
              <a:rPr lang="en-US" sz="1800" b="0" i="0" u="none" strike="noStrike" dirty="0">
                <a:solidFill>
                  <a:srgbClr val="000000"/>
                </a:solidFill>
                <a:effectLst/>
                <a:latin typeface="Roboto" panose="02000000000000000000" pitchFamily="2" charset="0"/>
              </a:rPr>
            </a:br>
            <a:r>
              <a:rPr lang="en-US" sz="800" b="0" dirty="0">
                <a:effectLst/>
              </a:rPr>
              <a:t> </a:t>
            </a:r>
            <a:r>
              <a:rPr lang="en-US" sz="1800" b="1" dirty="0">
                <a:solidFill>
                  <a:srgbClr val="000000"/>
                </a:solidFill>
                <a:latin typeface="Calibri" panose="020F0502020204030204" pitchFamily="34" charset="0"/>
              </a:rPr>
              <a:t>¿Hay algo que le </a:t>
            </a:r>
            <a:r>
              <a:rPr lang="en-US" sz="1800" b="1" dirty="0" err="1">
                <a:solidFill>
                  <a:srgbClr val="000000"/>
                </a:solidFill>
                <a:latin typeface="Calibri" panose="020F0502020204030204" pitchFamily="34" charset="0"/>
              </a:rPr>
              <a:t>impida</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acudir</a:t>
            </a:r>
            <a:r>
              <a:rPr lang="en-US" sz="1800" b="1" dirty="0">
                <a:solidFill>
                  <a:srgbClr val="000000"/>
                </a:solidFill>
                <a:latin typeface="Calibri" panose="020F0502020204030204" pitchFamily="34" charset="0"/>
              </a:rPr>
              <a:t> a </a:t>
            </a:r>
            <a:r>
              <a:rPr lang="en-US" sz="1800" b="1" dirty="0" err="1">
                <a:solidFill>
                  <a:srgbClr val="000000"/>
                </a:solidFill>
                <a:latin typeface="Calibri" panose="020F0502020204030204" pitchFamily="34" charset="0"/>
              </a:rPr>
              <a:t>alguna</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organización</a:t>
            </a:r>
            <a:r>
              <a:rPr lang="en-US" sz="1800" b="1" dirty="0">
                <a:solidFill>
                  <a:srgbClr val="000000"/>
                </a:solidFill>
                <a:latin typeface="Calibri" panose="020F0502020204030204" pitchFamily="34" charset="0"/>
              </a:rPr>
              <a:t> para </a:t>
            </a:r>
            <a:r>
              <a:rPr lang="en-US" sz="1800" b="1" dirty="0" err="1">
                <a:solidFill>
                  <a:srgbClr val="000000"/>
                </a:solidFill>
                <a:latin typeface="Calibri" panose="020F0502020204030204" pitchFamily="34" charset="0"/>
              </a:rPr>
              <a:t>recibir</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servicios</a:t>
            </a:r>
            <a:r>
              <a:rPr lang="en-US" sz="1800" b="1" dirty="0">
                <a:solidFill>
                  <a:srgbClr val="000000"/>
                </a:solidFill>
                <a:latin typeface="Calibri" panose="020F0502020204030204" pitchFamily="34" charset="0"/>
              </a:rPr>
              <a:t>? De ser </a:t>
            </a:r>
            <a:r>
              <a:rPr lang="en-US" sz="1800" b="1" dirty="0" err="1">
                <a:solidFill>
                  <a:srgbClr val="000000"/>
                </a:solidFill>
                <a:latin typeface="Calibri" panose="020F0502020204030204" pitchFamily="34" charset="0"/>
              </a:rPr>
              <a:t>así</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podría</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compartir</a:t>
            </a:r>
            <a:r>
              <a:rPr lang="en-US" sz="1800" b="1" dirty="0">
                <a:solidFill>
                  <a:srgbClr val="000000"/>
                </a:solidFill>
                <a:latin typeface="Calibri" panose="020F0502020204030204" pitchFamily="34" charset="0"/>
              </a:rPr>
              <a:t> sus </a:t>
            </a:r>
            <a:r>
              <a:rPr lang="en-US" sz="1800" b="1" dirty="0" err="1">
                <a:solidFill>
                  <a:srgbClr val="000000"/>
                </a:solidFill>
                <a:latin typeface="Calibri" panose="020F0502020204030204" pitchFamily="34" charset="0"/>
              </a:rPr>
              <a:t>experiencias</a:t>
            </a:r>
            <a:r>
              <a:rPr lang="en-US" sz="1800" b="1" dirty="0">
                <a:solidFill>
                  <a:srgbClr val="000000"/>
                </a:solidFill>
                <a:latin typeface="Calibri" panose="020F0502020204030204" pitchFamily="34" charset="0"/>
              </a:rPr>
              <a:t>?</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Roboto" panose="02000000000000000000" pitchFamily="2" charset="0"/>
              </a:rPr>
            </a:br>
            <a:br>
              <a:rPr lang="en-US" sz="800" b="0" dirty="0">
                <a:effectLst/>
              </a:rPr>
            </a:br>
            <a:r>
              <a:rPr lang="en-US" sz="1800" b="1" dirty="0">
                <a:solidFill>
                  <a:srgbClr val="000000"/>
                </a:solidFill>
                <a:latin typeface="Calibri" panose="020F0502020204030204" pitchFamily="34" charset="0"/>
              </a:rPr>
              <a:t>¿</a:t>
            </a:r>
            <a:r>
              <a:rPr lang="en-US" sz="1800" b="1" dirty="0" err="1">
                <a:solidFill>
                  <a:srgbClr val="000000"/>
                </a:solidFill>
                <a:latin typeface="Calibri" panose="020F0502020204030204" pitchFamily="34" charset="0"/>
              </a:rPr>
              <a:t>Qué</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cambios</a:t>
            </a:r>
            <a:r>
              <a:rPr lang="en-US" sz="1800" b="1" dirty="0">
                <a:solidFill>
                  <a:srgbClr val="000000"/>
                </a:solidFill>
                <a:latin typeface="Calibri" panose="020F0502020204030204" pitchFamily="34" charset="0"/>
              </a:rPr>
              <a:t> le </a:t>
            </a:r>
            <a:r>
              <a:rPr lang="en-US" sz="1800" b="1" dirty="0" err="1">
                <a:solidFill>
                  <a:srgbClr val="000000"/>
                </a:solidFill>
                <a:latin typeface="Calibri" panose="020F0502020204030204" pitchFamily="34" charset="0"/>
              </a:rPr>
              <a:t>gustaría</a:t>
            </a:r>
            <a:r>
              <a:rPr lang="en-US" sz="1800" b="1" dirty="0">
                <a:solidFill>
                  <a:srgbClr val="000000"/>
                </a:solidFill>
                <a:latin typeface="Calibri" panose="020F0502020204030204" pitchFamily="34" charset="0"/>
              </a:rPr>
              <a:t> que se </a:t>
            </a:r>
            <a:r>
              <a:rPr lang="en-US" sz="1800" b="1" dirty="0" err="1">
                <a:solidFill>
                  <a:srgbClr val="000000"/>
                </a:solidFill>
                <a:latin typeface="Calibri" panose="020F0502020204030204" pitchFamily="34" charset="0"/>
              </a:rPr>
              <a:t>hagan</a:t>
            </a:r>
            <a:r>
              <a:rPr lang="en-US" sz="1800" b="1" dirty="0">
                <a:solidFill>
                  <a:srgbClr val="000000"/>
                </a:solidFill>
                <a:latin typeface="Calibri" panose="020F0502020204030204" pitchFamily="34" charset="0"/>
              </a:rPr>
              <a:t> para </a:t>
            </a:r>
            <a:r>
              <a:rPr lang="en-US" sz="1800" b="1" dirty="0" err="1">
                <a:solidFill>
                  <a:srgbClr val="000000"/>
                </a:solidFill>
                <a:latin typeface="Calibri" panose="020F0502020204030204" pitchFamily="34" charset="0"/>
              </a:rPr>
              <a:t>mejorar</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su</a:t>
            </a:r>
            <a:r>
              <a:rPr lang="en-US" sz="1800" b="1" dirty="0">
                <a:solidFill>
                  <a:srgbClr val="000000"/>
                </a:solidFill>
                <a:latin typeface="Calibri" panose="020F0502020204030204" pitchFamily="34" charset="0"/>
              </a:rPr>
              <a:t> </a:t>
            </a:r>
            <a:r>
              <a:rPr lang="en-US" sz="1800" b="1" dirty="0" err="1">
                <a:solidFill>
                  <a:srgbClr val="000000"/>
                </a:solidFill>
                <a:latin typeface="Calibri" panose="020F0502020204030204" pitchFamily="34" charset="0"/>
              </a:rPr>
              <a:t>experiencia</a:t>
            </a:r>
            <a:r>
              <a:rPr lang="en-US" sz="1800" b="1" dirty="0">
                <a:solidFill>
                  <a:srgbClr val="000000"/>
                </a:solidFill>
                <a:latin typeface="Calibri" panose="020F0502020204030204" pitchFamily="34" charset="0"/>
              </a:rPr>
              <a:t>?</a:t>
            </a:r>
            <a:endParaRPr lang="en-US" sz="900" dirty="0"/>
          </a:p>
        </p:txBody>
      </p:sp>
      <p:sp>
        <p:nvSpPr>
          <p:cNvPr id="25" name="Rectangle 16">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6" name="Rectangle 18">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F74CEC-26F7-4A60-8374-13B33E8930AB}"/>
              </a:ext>
            </a:extLst>
          </p:cNvPr>
          <p:cNvSpPr>
            <a:spLocks noGrp="1"/>
          </p:cNvSpPr>
          <p:nvPr>
            <p:ph type="body" idx="1"/>
          </p:nvPr>
        </p:nvSpPr>
        <p:spPr>
          <a:xfrm>
            <a:off x="1919633" y="988742"/>
            <a:ext cx="3701883" cy="4880518"/>
          </a:xfrm>
          <a:ln w="25400" cap="sq">
            <a:noFill/>
            <a:miter lim="800000"/>
          </a:ln>
        </p:spPr>
        <p:txBody>
          <a:bodyPr vert="horz" lIns="91440" tIns="45720" rIns="91440" bIns="45720" rtlCol="0" anchor="ctr">
            <a:normAutofit/>
          </a:bodyPr>
          <a:lstStyle/>
          <a:p>
            <a:pPr algn="ctr"/>
            <a:r>
              <a:rPr lang="en-US" i="1" dirty="0" err="1">
                <a:solidFill>
                  <a:srgbClr val="000000"/>
                </a:solidFill>
                <a:latin typeface="Calibri" panose="020F0502020204030204" pitchFamily="34" charset="0"/>
              </a:rPr>
              <a:t>Guías</a:t>
            </a:r>
            <a:r>
              <a:rPr lang="en-US" i="1" dirty="0">
                <a:solidFill>
                  <a:srgbClr val="000000"/>
                </a:solidFill>
                <a:latin typeface="Calibri" panose="020F0502020204030204" pitchFamily="34" charset="0"/>
              </a:rPr>
              <a:t> de </a:t>
            </a:r>
            <a:r>
              <a:rPr lang="en-US" i="1" dirty="0" err="1">
                <a:solidFill>
                  <a:srgbClr val="000000"/>
                </a:solidFill>
                <a:latin typeface="Calibri" panose="020F0502020204030204" pitchFamily="34" charset="0"/>
              </a:rPr>
              <a:t>asesoramiento</a:t>
            </a:r>
            <a:r>
              <a:rPr lang="en-US" i="1" dirty="0">
                <a:solidFill>
                  <a:srgbClr val="000000"/>
                </a:solidFill>
                <a:latin typeface="Calibri" panose="020F0502020204030204" pitchFamily="34" charset="0"/>
              </a:rPr>
              <a:t> para los </a:t>
            </a:r>
            <a:r>
              <a:rPr lang="en-US" i="1" dirty="0" err="1">
                <a:solidFill>
                  <a:srgbClr val="000000"/>
                </a:solidFill>
                <a:latin typeface="Calibri" panose="020F0502020204030204" pitchFamily="34" charset="0"/>
              </a:rPr>
              <a:t>grupos</a:t>
            </a:r>
            <a:r>
              <a:rPr lang="en-US" i="1" dirty="0">
                <a:solidFill>
                  <a:srgbClr val="000000"/>
                </a:solidFill>
                <a:latin typeface="Calibri" panose="020F0502020204030204" pitchFamily="34" charset="0"/>
              </a:rPr>
              <a:t> de </a:t>
            </a:r>
            <a:r>
              <a:rPr lang="en-US" i="1" dirty="0" err="1">
                <a:solidFill>
                  <a:srgbClr val="000000"/>
                </a:solidFill>
                <a:latin typeface="Calibri" panose="020F0502020204030204" pitchFamily="34" charset="0"/>
              </a:rPr>
              <a:t>enfóque</a:t>
            </a:r>
            <a:r>
              <a:rPr lang="en-US" i="1" dirty="0">
                <a:solidFill>
                  <a:srgbClr val="000000"/>
                </a:solidFill>
                <a:latin typeface="Calibri" panose="020F0502020204030204" pitchFamily="34" charset="0"/>
              </a:rPr>
              <a:t> </a:t>
            </a:r>
            <a:r>
              <a:rPr lang="en-US" i="1" dirty="0" err="1">
                <a:solidFill>
                  <a:srgbClr val="000000"/>
                </a:solidFill>
                <a:latin typeface="Calibri" panose="020F0502020204030204" pitchFamily="34" charset="0"/>
              </a:rPr>
              <a:t>continuación</a:t>
            </a:r>
            <a:endParaRPr lang="en-US" dirty="0">
              <a:solidFill>
                <a:srgbClr val="FFFFFF"/>
              </a:solidFill>
            </a:endParaRPr>
          </a:p>
        </p:txBody>
      </p:sp>
    </p:spTree>
    <p:extLst>
      <p:ext uri="{BB962C8B-B14F-4D97-AF65-F5344CB8AC3E}">
        <p14:creationId xmlns:p14="http://schemas.microsoft.com/office/powerpoint/2010/main" val="320097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BD4E7-BCE4-443C-B853-575848DF0CC4}"/>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rtl="0">
              <a:spcBef>
                <a:spcPts val="0"/>
              </a:spcBef>
              <a:spcAft>
                <a:spcPts val="0"/>
              </a:spcAft>
            </a:pPr>
            <a:r>
              <a:rPr lang="en-US" sz="7200" b="1" dirty="0" err="1">
                <a:solidFill>
                  <a:srgbClr val="000000"/>
                </a:solidFill>
                <a:latin typeface="Calibri" panose="020F0502020204030204" pitchFamily="34" charset="0"/>
              </a:rPr>
              <a:t>Resultados</a:t>
            </a:r>
            <a:r>
              <a:rPr lang="en-US" sz="7200" b="1" dirty="0">
                <a:solidFill>
                  <a:srgbClr val="000000"/>
                </a:solidFill>
                <a:latin typeface="Calibri" panose="020F0502020204030204" pitchFamily="34" charset="0"/>
              </a:rPr>
              <a:t> de las </a:t>
            </a:r>
            <a:r>
              <a:rPr lang="en-US" sz="7200" b="1" dirty="0" err="1">
                <a:solidFill>
                  <a:srgbClr val="000000"/>
                </a:solidFill>
                <a:latin typeface="Calibri" panose="020F0502020204030204" pitchFamily="34" charset="0"/>
              </a:rPr>
              <a:t>sesiones</a:t>
            </a:r>
            <a:r>
              <a:rPr lang="en-US" sz="7200" b="1" dirty="0">
                <a:solidFill>
                  <a:srgbClr val="000000"/>
                </a:solidFill>
                <a:latin typeface="Calibri" panose="020F0502020204030204" pitchFamily="34" charset="0"/>
              </a:rPr>
              <a:t> de </a:t>
            </a:r>
            <a:r>
              <a:rPr lang="en-US" sz="7200" b="1" dirty="0" err="1">
                <a:solidFill>
                  <a:srgbClr val="000000"/>
                </a:solidFill>
                <a:latin typeface="Calibri" panose="020F0502020204030204" pitchFamily="34" charset="0"/>
              </a:rPr>
              <a:t>escucha</a:t>
            </a:r>
            <a:br>
              <a:rPr lang="en-US" sz="3600" b="0" dirty="0">
                <a:effectLst/>
              </a:rPr>
            </a:br>
            <a:br>
              <a:rPr lang="en-US" sz="3600" dirty="0"/>
            </a:br>
            <a:endParaRPr lang="en-US" sz="8000" dirty="0">
              <a:solidFill>
                <a:schemeClr val="tx1">
                  <a:lumMod val="85000"/>
                  <a:lumOff val="15000"/>
                </a:schemeClr>
              </a:solidFill>
            </a:endParaRP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724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B5066-DC7A-42FD-921B-9256060BE829}"/>
              </a:ext>
            </a:extLst>
          </p:cNvPr>
          <p:cNvSpPr>
            <a:spLocks noGrp="1"/>
          </p:cNvSpPr>
          <p:nvPr>
            <p:ph type="title"/>
          </p:nvPr>
        </p:nvSpPr>
        <p:spPr/>
        <p:txBody>
          <a:bodyPr>
            <a:noAutofit/>
          </a:bodyPr>
          <a:lstStyle/>
          <a:p>
            <a:pPr marL="91440" marR="0" lvl="0" indent="-91440" defTabSz="914400" rtl="0" eaLnBrk="1" fontAlgn="auto" latinLnBrk="0" hangingPunct="1">
              <a:lnSpc>
                <a:spcPct val="90000"/>
              </a:lnSpc>
              <a:spcBef>
                <a:spcPts val="0"/>
              </a:spcBef>
              <a:spcAft>
                <a:spcPts val="0"/>
              </a:spcAft>
              <a:tabLst/>
              <a:defRPr/>
            </a:pPr>
            <a:r>
              <a:rPr lang="en-US" sz="2000" b="1" spc="0" dirty="0">
                <a:solidFill>
                  <a:srgbClr val="000000"/>
                </a:solidFill>
                <a:latin typeface="Calibri" panose="020F0502020204030204" pitchFamily="34" charset="0"/>
                <a:ea typeface="+mn-ea"/>
                <a:cs typeface="+mn-cs"/>
              </a:rPr>
              <a:t>Madres Latinx</a:t>
            </a:r>
            <a:b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r>
              <a:rPr lang="en-US" sz="2000" i="1" spc="0" dirty="0" err="1">
                <a:solidFill>
                  <a:srgbClr val="000000"/>
                </a:solidFill>
                <a:latin typeface="Calibri" panose="020F0502020204030204" pitchFamily="34" charset="0"/>
                <a:ea typeface="+mn-ea"/>
                <a:cs typeface="+mn-cs"/>
              </a:rPr>
              <a:t>Asesoras</a:t>
            </a:r>
            <a:b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Petronila Fernandes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lang="en-US" sz="2000" spc="0" dirty="0" err="1">
                <a:solidFill>
                  <a:srgbClr val="000000"/>
                </a:solidFill>
                <a:latin typeface="Calibri" panose="020F0502020204030204" pitchFamily="34" charset="0"/>
                <a:ea typeface="+mn-ea"/>
                <a:cs typeface="+mn-cs"/>
              </a:rPr>
              <a:t>Residente</a:t>
            </a:r>
            <a:r>
              <a:rPr lang="en-US" sz="2000" spc="0" dirty="0">
                <a:solidFill>
                  <a:srgbClr val="000000"/>
                </a:solidFill>
                <a:latin typeface="Calibri" panose="020F0502020204030204" pitchFamily="34" charset="0"/>
                <a:ea typeface="+mn-ea"/>
                <a:cs typeface="+mn-cs"/>
              </a:rPr>
              <a:t> </a:t>
            </a:r>
            <a:r>
              <a:rPr lang="en-US" sz="2000" spc="0" dirty="0" err="1">
                <a:solidFill>
                  <a:srgbClr val="000000"/>
                </a:solidFill>
                <a:latin typeface="Calibri" panose="020F0502020204030204" pitchFamily="34" charset="0"/>
                <a:ea typeface="+mn-ea"/>
                <a:cs typeface="+mn-cs"/>
              </a:rPr>
              <a:t>Líder</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Isabel Lara,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Residente</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Líder</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b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lang="en-US" sz="2000" dirty="0"/>
          </a:p>
        </p:txBody>
      </p:sp>
      <p:sp>
        <p:nvSpPr>
          <p:cNvPr id="5" name="Content Placeholder 4">
            <a:extLst>
              <a:ext uri="{FF2B5EF4-FFF2-40B4-BE49-F238E27FC236}">
                <a16:creationId xmlns:a16="http://schemas.microsoft.com/office/drawing/2014/main" id="{5883500A-8761-4080-92FC-2F68471F3141}"/>
              </a:ext>
            </a:extLst>
          </p:cNvPr>
          <p:cNvSpPr>
            <a:spLocks noGrp="1"/>
          </p:cNvSpPr>
          <p:nvPr>
            <p:ph idx="1"/>
          </p:nvPr>
        </p:nvSpPr>
        <p:spPr>
          <a:xfrm>
            <a:off x="4427621" y="208547"/>
            <a:ext cx="7307179" cy="6481011"/>
          </a:xfrm>
        </p:spPr>
        <p:txBody>
          <a:bodyPr>
            <a:normAutofit fontScale="70000" lnSpcReduction="20000"/>
          </a:bodyPr>
          <a:lstStyle/>
          <a:p>
            <a:pPr algn="just" rtl="0">
              <a:spcBef>
                <a:spcPts val="0"/>
              </a:spcBef>
              <a:spcAft>
                <a:spcPts val="0"/>
              </a:spcAft>
            </a:pPr>
            <a:br>
              <a:rPr lang="en-US" b="0" dirty="0">
                <a:effectLst/>
              </a:rPr>
            </a:br>
            <a:r>
              <a:rPr lang="en-US" sz="2100" b="1" i="1" dirty="0" err="1">
                <a:solidFill>
                  <a:srgbClr val="000000"/>
                </a:solidFill>
                <a:latin typeface="Calibri" panose="020F0502020204030204" pitchFamily="34" charset="0"/>
              </a:rPr>
              <a:t>Resultados</a:t>
            </a:r>
            <a:r>
              <a:rPr lang="en-US" sz="2100" b="1" i="1" u="none" strike="noStrike" dirty="0">
                <a:solidFill>
                  <a:srgbClr val="000000"/>
                </a:solidFill>
                <a:effectLst/>
                <a:latin typeface="Calibri" panose="020F0502020204030204" pitchFamily="34" charset="0"/>
              </a:rPr>
              <a:t>:</a:t>
            </a:r>
          </a:p>
          <a:p>
            <a:pPr algn="just" rtl="0">
              <a:spcBef>
                <a:spcPts val="0"/>
              </a:spcBef>
              <a:spcAft>
                <a:spcPts val="0"/>
              </a:spcAft>
            </a:pPr>
            <a:endParaRPr lang="en-US" sz="2100" b="1" dirty="0">
              <a:effectLst/>
            </a:endParaRPr>
          </a:p>
          <a:p>
            <a:pPr algn="just" rtl="0" fontAlgn="base">
              <a:spcBef>
                <a:spcPts val="0"/>
              </a:spcBef>
              <a:spcAft>
                <a:spcPts val="0"/>
              </a:spcAft>
              <a:buFont typeface="Arial" panose="020B0604020202020204" pitchFamily="34" charset="0"/>
              <a:buChar char="•"/>
            </a:pPr>
            <a:r>
              <a:rPr lang="en-US" sz="2100" dirty="0" err="1">
                <a:solidFill>
                  <a:srgbClr val="000000"/>
                </a:solidFill>
                <a:latin typeface="Calibri" panose="020F0502020204030204" pitchFamily="34" charset="0"/>
              </a:rPr>
              <a:t>Algunas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nos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reportaron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haber</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tenido</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algunas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experiencias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positivas</a:t>
            </a:r>
            <a:r>
              <a:rPr lang="en-US" sz="2100" dirty="0">
                <a:solidFill>
                  <a:srgbClr val="000000"/>
                </a:solidFill>
                <a:latin typeface="Calibri" panose="020F0502020204030204" pitchFamily="34" charset="0"/>
              </a:rPr>
              <a:t> con los </a:t>
            </a:r>
            <a:r>
              <a:rPr lang="en-US" sz="2100" dirty="0" err="1">
                <a:solidFill>
                  <a:srgbClr val="000000"/>
                </a:solidFill>
                <a:latin typeface="Calibri" panose="020F0502020204030204" pitchFamily="34" charset="0"/>
              </a:rPr>
              <a:t>proveedores</a:t>
            </a:r>
            <a:r>
              <a:rPr lang="en-US" sz="2100" dirty="0">
                <a:solidFill>
                  <a:srgbClr val="000000"/>
                </a:solidFill>
                <a:latin typeface="Calibri" panose="020F0502020204030204" pitchFamily="34" charset="0"/>
              </a:rPr>
              <a:t> de </a:t>
            </a:r>
            <a:r>
              <a:rPr lang="en-US" sz="2100" dirty="0" err="1">
                <a:solidFill>
                  <a:srgbClr val="000000"/>
                </a:solidFill>
                <a:latin typeface="Calibri" panose="020F0502020204030204" pitchFamily="34" charset="0"/>
              </a:rPr>
              <a:t>servicios</a:t>
            </a:r>
            <a:r>
              <a:rPr lang="en-US" sz="2100" dirty="0">
                <a:solidFill>
                  <a:srgbClr val="000000"/>
                </a:solidFill>
                <a:latin typeface="Calibri" panose="020F0502020204030204" pitchFamily="34" charset="0"/>
              </a:rPr>
              <a:t>. Nos </a:t>
            </a:r>
            <a:r>
              <a:rPr lang="en-US" sz="2100" dirty="0" err="1">
                <a:solidFill>
                  <a:srgbClr val="000000"/>
                </a:solidFill>
                <a:latin typeface="Calibri" panose="020F0502020204030204" pitchFamily="34" charset="0"/>
              </a:rPr>
              <a:t>dijeron</a:t>
            </a:r>
            <a:r>
              <a:rPr lang="en-US" sz="2100" dirty="0">
                <a:solidFill>
                  <a:srgbClr val="000000"/>
                </a:solidFill>
                <a:latin typeface="Calibri" panose="020F0502020204030204" pitchFamily="34" charset="0"/>
              </a:rPr>
              <a:t> que se les </a:t>
            </a:r>
            <a:r>
              <a:rPr lang="en-US" sz="2100" dirty="0" err="1">
                <a:solidFill>
                  <a:srgbClr val="000000"/>
                </a:solidFill>
                <a:latin typeface="Calibri" panose="020F0502020204030204" pitchFamily="34" charset="0"/>
              </a:rPr>
              <a:t>había</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tratado</a:t>
            </a:r>
            <a:r>
              <a:rPr lang="en-US" sz="2100" dirty="0">
                <a:solidFill>
                  <a:srgbClr val="000000"/>
                </a:solidFill>
                <a:latin typeface="Calibri" panose="020F0502020204030204" pitchFamily="34" charset="0"/>
              </a:rPr>
              <a:t> bien y se </a:t>
            </a:r>
            <a:r>
              <a:rPr lang="en-US" sz="2100" dirty="0" err="1">
                <a:solidFill>
                  <a:srgbClr val="000000"/>
                </a:solidFill>
                <a:latin typeface="Calibri" panose="020F0502020204030204" pitchFamily="34" charset="0"/>
              </a:rPr>
              <a:t>sintieron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cómodas</a:t>
            </a:r>
            <a:r>
              <a:rPr lang="en-US" sz="2100" dirty="0">
                <a:solidFill>
                  <a:srgbClr val="000000"/>
                </a:solidFill>
                <a:latin typeface="Calibri" panose="020F0502020204030204" pitchFamily="34" charset="0"/>
              </a:rPr>
              <a:t>. </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err="1">
                <a:solidFill>
                  <a:srgbClr val="000000"/>
                </a:solidFill>
                <a:effectLst/>
                <a:latin typeface="Calibri" panose="020F0502020204030204" pitchFamily="34" charset="0"/>
              </a:rPr>
              <a:t>Algunas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nos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reportaron</a:t>
            </a:r>
            <a:r>
              <a:rPr lang="en-US" sz="2100" b="0" i="0" u="none" strike="noStrike" dirty="0">
                <a:solidFill>
                  <a:srgbClr val="000000"/>
                </a:solidFill>
                <a:effectLst/>
                <a:latin typeface="Calibri" panose="020F0502020204030204" pitchFamily="34" charset="0"/>
              </a:rPr>
              <a:t> que se les </a:t>
            </a:r>
            <a:r>
              <a:rPr lang="en-US" sz="2100" b="0" i="0" u="none" strike="noStrike" dirty="0" err="1">
                <a:solidFill>
                  <a:srgbClr val="000000"/>
                </a:solidFill>
                <a:effectLst/>
                <a:latin typeface="Calibri" panose="020F0502020204030204" pitchFamily="34" charset="0"/>
              </a:rPr>
              <a:t>había</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tratado</a:t>
            </a:r>
            <a:r>
              <a:rPr lang="en-US" sz="2100" b="0" i="0" u="none" strike="noStrike" dirty="0">
                <a:solidFill>
                  <a:srgbClr val="000000"/>
                </a:solidFill>
                <a:effectLst/>
                <a:latin typeface="Calibri" panose="020F0502020204030204" pitchFamily="34" charset="0"/>
              </a:rPr>
              <a:t> bien al </a:t>
            </a:r>
            <a:r>
              <a:rPr lang="en-US" sz="2100" b="0" i="0" u="none" strike="noStrike" dirty="0" err="1">
                <a:solidFill>
                  <a:srgbClr val="000000"/>
                </a:solidFill>
                <a:effectLst/>
                <a:latin typeface="Calibri" panose="020F0502020204030204" pitchFamily="34" charset="0"/>
              </a:rPr>
              <a:t>inicio</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pero</a:t>
            </a:r>
            <a:r>
              <a:rPr lang="en-US" sz="2100" b="0" i="0" u="none" strike="noStrike" dirty="0">
                <a:solidFill>
                  <a:srgbClr val="000000"/>
                </a:solidFill>
                <a:effectLst/>
                <a:latin typeface="Calibri" panose="020F0502020204030204" pitchFamily="34" charset="0"/>
              </a:rPr>
              <a:t> al </a:t>
            </a:r>
            <a:r>
              <a:rPr lang="en-US" sz="2100" b="0" i="0" u="none" strike="noStrike" dirty="0" err="1">
                <a:solidFill>
                  <a:srgbClr val="000000"/>
                </a:solidFill>
                <a:effectLst/>
                <a:latin typeface="Calibri" panose="020F0502020204030204" pitchFamily="34" charset="0"/>
              </a:rPr>
              <a:t>indicar</a:t>
            </a:r>
            <a:r>
              <a:rPr lang="en-US" sz="2100" b="0" i="0" u="none" strike="noStrike" dirty="0">
                <a:solidFill>
                  <a:srgbClr val="000000"/>
                </a:solidFill>
                <a:effectLst/>
                <a:latin typeface="Calibri" panose="020F0502020204030204" pitchFamily="34" charset="0"/>
              </a:rPr>
              <a:t> sus </a:t>
            </a:r>
            <a:r>
              <a:rPr lang="en-US" sz="2100" b="0" i="0" u="none" strike="noStrike" dirty="0" err="1">
                <a:solidFill>
                  <a:srgbClr val="000000"/>
                </a:solidFill>
                <a:effectLst/>
                <a:latin typeface="Calibri" panose="020F0502020204030204" pitchFamily="34" charset="0"/>
              </a:rPr>
              <a:t>necesidades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ya</a:t>
            </a:r>
            <a:r>
              <a:rPr lang="en-US" sz="2100" b="0" i="0" u="none" strike="noStrike" dirty="0">
                <a:solidFill>
                  <a:srgbClr val="000000"/>
                </a:solidFill>
                <a:effectLst/>
                <a:latin typeface="Calibri" panose="020F0502020204030204" pitchFamily="34" charset="0"/>
              </a:rPr>
              <a:t> no se les </a:t>
            </a:r>
            <a:r>
              <a:rPr lang="en-US" sz="2100" b="0" i="0" u="none" strike="noStrike" dirty="0" err="1">
                <a:solidFill>
                  <a:srgbClr val="000000"/>
                </a:solidFill>
                <a:effectLst/>
                <a:latin typeface="Calibri" panose="020F0502020204030204" pitchFamily="34" charset="0"/>
              </a:rPr>
              <a:t>trató</a:t>
            </a:r>
            <a:r>
              <a:rPr lang="en-US" sz="2100" b="0" i="0" u="none" strike="noStrike" dirty="0">
                <a:solidFill>
                  <a:srgbClr val="000000"/>
                </a:solidFill>
                <a:effectLst/>
                <a:latin typeface="Calibri" panose="020F0502020204030204" pitchFamily="34" charset="0"/>
              </a:rPr>
              <a:t> bien. </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a:solidFill>
                  <a:srgbClr val="000000"/>
                </a:solidFill>
                <a:effectLst/>
                <a:latin typeface="Calibri" panose="020F0502020204030204" pitchFamily="34" charset="0"/>
              </a:rPr>
              <a:t>La </a:t>
            </a:r>
            <a:r>
              <a:rPr lang="en-US" sz="2100" dirty="0" err="1">
                <a:solidFill>
                  <a:srgbClr val="000000"/>
                </a:solidFill>
                <a:latin typeface="Calibri" panose="020F0502020204030204" pitchFamily="34" charset="0"/>
              </a:rPr>
              <a:t>documentación</a:t>
            </a:r>
            <a:r>
              <a:rPr lang="en-US" sz="2100" dirty="0">
                <a:solidFill>
                  <a:srgbClr val="000000"/>
                </a:solidFill>
                <a:latin typeface="Calibri" panose="020F0502020204030204" pitchFamily="34" charset="0"/>
              </a:rPr>
              <a:t> y </a:t>
            </a:r>
            <a:r>
              <a:rPr lang="en-US" sz="2100" dirty="0" err="1">
                <a:solidFill>
                  <a:srgbClr val="000000"/>
                </a:solidFill>
                <a:latin typeface="Calibri" panose="020F0502020204030204" pitchFamily="34" charset="0"/>
              </a:rPr>
              <a:t>aseguranza</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médica</a:t>
            </a:r>
            <a:r>
              <a:rPr lang="en-US" sz="2100" dirty="0">
                <a:solidFill>
                  <a:srgbClr val="000000"/>
                </a:solidFill>
                <a:latin typeface="Calibri" panose="020F0502020204030204" pitchFamily="34" charset="0"/>
              </a:rPr>
              <a:t> se </a:t>
            </a:r>
            <a:r>
              <a:rPr lang="en-US" sz="2100" dirty="0" err="1">
                <a:solidFill>
                  <a:srgbClr val="000000"/>
                </a:solidFill>
                <a:latin typeface="Calibri" panose="020F0502020204030204" pitchFamily="34" charset="0"/>
              </a:rPr>
              <a:t>convirtieron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en</a:t>
            </a:r>
            <a:r>
              <a:rPr lang="en-US" sz="2100" dirty="0">
                <a:solidFill>
                  <a:srgbClr val="000000"/>
                </a:solidFill>
                <a:latin typeface="Calibri" panose="020F0502020204030204" pitchFamily="34" charset="0"/>
              </a:rPr>
              <a:t> barreras para </a:t>
            </a:r>
            <a:r>
              <a:rPr lang="en-US" sz="2100" dirty="0" err="1">
                <a:solidFill>
                  <a:srgbClr val="000000"/>
                </a:solidFill>
                <a:latin typeface="Calibri" panose="020F0502020204030204" pitchFamily="34" charset="0"/>
              </a:rPr>
              <a:t>recibir</a:t>
            </a:r>
            <a:r>
              <a:rPr lang="en-US" sz="2100" dirty="0">
                <a:solidFill>
                  <a:srgbClr val="000000"/>
                </a:solidFill>
                <a:latin typeface="Calibri" panose="020F0502020204030204" pitchFamily="34" charset="0"/>
              </a:rPr>
              <a:t> los </a:t>
            </a:r>
            <a:r>
              <a:rPr lang="en-US" sz="2100" dirty="0" err="1">
                <a:solidFill>
                  <a:srgbClr val="000000"/>
                </a:solidFill>
                <a:latin typeface="Calibri" panose="020F0502020204030204" pitchFamily="34" charset="0"/>
              </a:rPr>
              <a:t>servicios</a:t>
            </a:r>
            <a:r>
              <a:rPr lang="en-US" sz="2100" dirty="0">
                <a:solidFill>
                  <a:srgbClr val="000000"/>
                </a:solidFill>
                <a:latin typeface="Calibri" panose="020F0502020204030204" pitchFamily="34" charset="0"/>
              </a:rPr>
              <a:t> que </a:t>
            </a:r>
            <a:r>
              <a:rPr lang="en-US" sz="2100" dirty="0" err="1">
                <a:solidFill>
                  <a:srgbClr val="000000"/>
                </a:solidFill>
                <a:latin typeface="Calibri" panose="020F0502020204030204" pitchFamily="34" charset="0"/>
              </a:rPr>
              <a:t>ya</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eran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limitados</a:t>
            </a:r>
            <a:r>
              <a:rPr lang="en-US" sz="2100" dirty="0">
                <a:solidFill>
                  <a:srgbClr val="000000"/>
                </a:solidFill>
                <a:latin typeface="Calibri" panose="020F0502020204030204" pitchFamily="34" charset="0"/>
              </a:rPr>
              <a:t>. Nos </a:t>
            </a:r>
            <a:r>
              <a:rPr lang="en-US" sz="2100" dirty="0" err="1">
                <a:solidFill>
                  <a:srgbClr val="000000"/>
                </a:solidFill>
                <a:latin typeface="Calibri" panose="020F0502020204030204" pitchFamily="34" charset="0"/>
              </a:rPr>
              <a:t>reportaron</a:t>
            </a:r>
            <a:r>
              <a:rPr lang="en-US" sz="2100" dirty="0">
                <a:solidFill>
                  <a:srgbClr val="000000"/>
                </a:solidFill>
                <a:latin typeface="Calibri" panose="020F0502020204030204" pitchFamily="34" charset="0"/>
              </a:rPr>
              <a:t> que no hay </a:t>
            </a:r>
            <a:r>
              <a:rPr lang="en-US" sz="2100" dirty="0" err="1">
                <a:solidFill>
                  <a:srgbClr val="000000"/>
                </a:solidFill>
                <a:latin typeface="Calibri" panose="020F0502020204030204" pitchFamily="34" charset="0"/>
              </a:rPr>
              <a:t>suficientes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servicios</a:t>
            </a:r>
            <a:r>
              <a:rPr lang="en-US" sz="2100" dirty="0">
                <a:solidFill>
                  <a:srgbClr val="000000"/>
                </a:solidFill>
                <a:latin typeface="Calibri" panose="020F0502020204030204" pitchFamily="34" charset="0"/>
              </a:rPr>
              <a:t> que </a:t>
            </a:r>
            <a:r>
              <a:rPr lang="en-US" sz="2100" dirty="0" err="1">
                <a:solidFill>
                  <a:srgbClr val="000000"/>
                </a:solidFill>
                <a:latin typeface="Calibri" panose="020F0502020204030204" pitchFamily="34" charset="0"/>
              </a:rPr>
              <a:t>beneficien</a:t>
            </a:r>
            <a:r>
              <a:rPr lang="en-US" sz="2100" dirty="0">
                <a:solidFill>
                  <a:srgbClr val="000000"/>
                </a:solidFill>
                <a:latin typeface="Calibri" panose="020F0502020204030204" pitchFamily="34" charset="0"/>
              </a:rPr>
              <a:t> a </a:t>
            </a:r>
            <a:r>
              <a:rPr lang="en-US" sz="2100" dirty="0" err="1">
                <a:solidFill>
                  <a:srgbClr val="000000"/>
                </a:solidFill>
                <a:latin typeface="Calibri" panose="020F0502020204030204" pitchFamily="34" charset="0"/>
              </a:rPr>
              <a:t>todos</a:t>
            </a:r>
            <a:r>
              <a:rPr lang="en-US" sz="2100" dirty="0">
                <a:solidFill>
                  <a:srgbClr val="000000"/>
                </a:solidFill>
                <a:latin typeface="Calibri" panose="020F0502020204030204" pitchFamily="34" charset="0"/>
              </a:rPr>
              <a:t> y la </a:t>
            </a:r>
            <a:r>
              <a:rPr lang="en-US" sz="2100" dirty="0" err="1">
                <a:solidFill>
                  <a:srgbClr val="000000"/>
                </a:solidFill>
                <a:latin typeface="Calibri" panose="020F0502020204030204" pitchFamily="34" charset="0"/>
              </a:rPr>
              <a:t>falta</a:t>
            </a:r>
            <a:r>
              <a:rPr lang="en-US" sz="2100" dirty="0">
                <a:solidFill>
                  <a:srgbClr val="000000"/>
                </a:solidFill>
                <a:latin typeface="Calibri" panose="020F0502020204030204" pitchFamily="34" charset="0"/>
              </a:rPr>
              <a:t> de </a:t>
            </a:r>
            <a:r>
              <a:rPr lang="en-US" sz="2100" dirty="0" err="1">
                <a:solidFill>
                  <a:srgbClr val="000000"/>
                </a:solidFill>
                <a:latin typeface="Calibri" panose="020F0502020204030204" pitchFamily="34" charset="0"/>
              </a:rPr>
              <a:t>aseguranza</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médica</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hace</a:t>
            </a:r>
            <a:r>
              <a:rPr lang="en-US" sz="2100" dirty="0">
                <a:solidFill>
                  <a:srgbClr val="000000"/>
                </a:solidFill>
                <a:latin typeface="Calibri" panose="020F0502020204030204" pitchFamily="34" charset="0"/>
              </a:rPr>
              <a:t> que sea </a:t>
            </a:r>
            <a:r>
              <a:rPr lang="en-US" sz="2100" dirty="0" err="1">
                <a:solidFill>
                  <a:srgbClr val="000000"/>
                </a:solidFill>
                <a:latin typeface="Calibri" panose="020F0502020204030204" pitchFamily="34" charset="0"/>
              </a:rPr>
              <a:t>aún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más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difícil</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recibir</a:t>
            </a:r>
            <a:r>
              <a:rPr lang="en-US" sz="2100" dirty="0">
                <a:solidFill>
                  <a:srgbClr val="000000"/>
                </a:solidFill>
                <a:latin typeface="Calibri" panose="020F0502020204030204" pitchFamily="34" charset="0"/>
              </a:rPr>
              <a:t> los </a:t>
            </a:r>
            <a:r>
              <a:rPr lang="en-US" sz="2100" dirty="0" err="1">
                <a:solidFill>
                  <a:srgbClr val="000000"/>
                </a:solidFill>
                <a:latin typeface="Calibri" panose="020F0502020204030204" pitchFamily="34" charset="0"/>
              </a:rPr>
              <a:t>servicios</a:t>
            </a:r>
            <a:r>
              <a:rPr lang="en-US" sz="2100" dirty="0">
                <a:solidFill>
                  <a:srgbClr val="000000"/>
                </a:solidFill>
                <a:latin typeface="Calibri" panose="020F0502020204030204" pitchFamily="34" charset="0"/>
              </a:rPr>
              <a:t>.</a:t>
            </a:r>
            <a:r>
              <a:rPr lang="en-US" sz="2100" b="0" i="0" u="none" strike="noStrike" dirty="0">
                <a:solidFill>
                  <a:srgbClr val="000000"/>
                </a:solidFill>
                <a:effectLst/>
                <a:latin typeface="Calibri" panose="020F0502020204030204" pitchFamily="34" charset="0"/>
              </a:rPr>
              <a:t>.</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err="1">
                <a:solidFill>
                  <a:srgbClr val="000000"/>
                </a:solidFill>
                <a:effectLst/>
                <a:latin typeface="Calibri" panose="020F0502020204030204" pitchFamily="34" charset="0"/>
              </a:rPr>
              <a:t>Muchos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reportaron</a:t>
            </a:r>
            <a:r>
              <a:rPr lang="en-US" sz="2100" b="0" i="0" u="none" strike="noStrike" dirty="0">
                <a:solidFill>
                  <a:srgbClr val="000000"/>
                </a:solidFill>
                <a:effectLst/>
                <a:latin typeface="Calibri" panose="020F0502020204030204" pitchFamily="34" charset="0"/>
              </a:rPr>
              <a:t> </a:t>
            </a:r>
            <a:r>
              <a:rPr lang="en-US" sz="2100" dirty="0" err="1">
                <a:solidFill>
                  <a:srgbClr val="000000"/>
                </a:solidFill>
                <a:latin typeface="Calibri" panose="020F0502020204030204" pitchFamily="34" charset="0"/>
              </a:rPr>
              <a:t>haber</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sido</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maltratados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debido</a:t>
            </a:r>
            <a:r>
              <a:rPr lang="en-US" sz="2100" dirty="0">
                <a:solidFill>
                  <a:srgbClr val="000000"/>
                </a:solidFill>
                <a:latin typeface="Calibri" panose="020F0502020204030204" pitchFamily="34" charset="0"/>
              </a:rPr>
              <a:t> a una barrera de language. </a:t>
            </a:r>
            <a:r>
              <a:rPr lang="en-US" sz="2100" dirty="0" err="1">
                <a:solidFill>
                  <a:srgbClr val="000000"/>
                </a:solidFill>
                <a:latin typeface="Calibri" panose="020F0502020204030204" pitchFamily="34" charset="0"/>
              </a:rPr>
              <a:t>También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nos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dijeron</a:t>
            </a:r>
            <a:r>
              <a:rPr lang="en-US" sz="2100" dirty="0">
                <a:solidFill>
                  <a:srgbClr val="000000"/>
                </a:solidFill>
                <a:latin typeface="Calibri" panose="020F0502020204030204" pitchFamily="34" charset="0"/>
              </a:rPr>
              <a:t> que </a:t>
            </a:r>
            <a:r>
              <a:rPr lang="en-US" sz="2100" dirty="0" err="1">
                <a:solidFill>
                  <a:srgbClr val="000000"/>
                </a:solidFill>
                <a:latin typeface="Calibri" panose="020F0502020204030204" pitchFamily="34" charset="0"/>
              </a:rPr>
              <a:t>habían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sido</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subestimadas</a:t>
            </a:r>
            <a:r>
              <a:rPr lang="en-US" sz="2100" dirty="0">
                <a:solidFill>
                  <a:srgbClr val="000000"/>
                </a:solidFill>
                <a:latin typeface="Calibri" panose="020F0502020204030204" pitchFamily="34" charset="0"/>
              </a:rPr>
              <a:t> e </a:t>
            </a:r>
            <a:r>
              <a:rPr lang="en-US" sz="2100" dirty="0" err="1">
                <a:solidFill>
                  <a:srgbClr val="000000"/>
                </a:solidFill>
                <a:latin typeface="Calibri" panose="020F0502020204030204" pitchFamily="34" charset="0"/>
              </a:rPr>
              <a:t>ignoradas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si</a:t>
            </a:r>
            <a:r>
              <a:rPr lang="en-US" sz="2100" dirty="0">
                <a:solidFill>
                  <a:srgbClr val="000000"/>
                </a:solidFill>
                <a:latin typeface="Calibri" panose="020F0502020204030204" pitchFamily="34" charset="0"/>
              </a:rPr>
              <a:t> no </a:t>
            </a:r>
            <a:r>
              <a:rPr lang="en-US" sz="2100" dirty="0" err="1">
                <a:solidFill>
                  <a:srgbClr val="000000"/>
                </a:solidFill>
                <a:latin typeface="Calibri" panose="020F0502020204030204" pitchFamily="34" charset="0"/>
              </a:rPr>
              <a:t>hablaban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inglés</a:t>
            </a:r>
            <a:r>
              <a:rPr lang="en-US" sz="2100" dirty="0">
                <a:solidFill>
                  <a:srgbClr val="000000"/>
                </a:solidFill>
                <a:latin typeface="Calibri" panose="020F0502020204030204" pitchFamily="34" charset="0"/>
              </a:rPr>
              <a:t>.</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dirty="0">
                <a:solidFill>
                  <a:srgbClr val="000000"/>
                </a:solidFill>
                <a:latin typeface="Calibri" panose="020F0502020204030204" pitchFamily="34" charset="0"/>
              </a:rPr>
              <a:t>Los </a:t>
            </a:r>
            <a:r>
              <a:rPr lang="en-US" sz="2100" dirty="0" err="1">
                <a:solidFill>
                  <a:srgbClr val="000000"/>
                </a:solidFill>
                <a:latin typeface="Calibri" panose="020F0502020204030204" pitchFamily="34" charset="0"/>
              </a:rPr>
              <a:t>proveedores</a:t>
            </a:r>
            <a:r>
              <a:rPr lang="en-US" sz="2100" dirty="0">
                <a:solidFill>
                  <a:srgbClr val="000000"/>
                </a:solidFill>
                <a:latin typeface="Calibri" panose="020F0502020204030204" pitchFamily="34" charset="0"/>
              </a:rPr>
              <a:t> de </a:t>
            </a:r>
            <a:r>
              <a:rPr lang="en-US" sz="2100" dirty="0" err="1">
                <a:solidFill>
                  <a:srgbClr val="000000"/>
                </a:solidFill>
                <a:latin typeface="Calibri" panose="020F0502020204030204" pitchFamily="34" charset="0"/>
              </a:rPr>
              <a:t>servicios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están</a:t>
            </a:r>
            <a:r>
              <a:rPr lang="en-US" sz="2100" dirty="0">
                <a:solidFill>
                  <a:srgbClr val="000000"/>
                </a:solidFill>
                <a:latin typeface="Calibri" panose="020F0502020204030204" pitchFamily="34" charset="0"/>
              </a:rPr>
              <a:t> mal </a:t>
            </a:r>
            <a:r>
              <a:rPr lang="en-US" sz="2100" dirty="0" err="1">
                <a:solidFill>
                  <a:srgbClr val="000000"/>
                </a:solidFill>
                <a:latin typeface="Calibri" panose="020F0502020204030204" pitchFamily="34" charset="0"/>
              </a:rPr>
              <a:t>preparados</a:t>
            </a:r>
            <a:r>
              <a:rPr lang="en-US" sz="2100" dirty="0">
                <a:solidFill>
                  <a:srgbClr val="000000"/>
                </a:solidFill>
                <a:latin typeface="Calibri" panose="020F0502020204030204" pitchFamily="34" charset="0"/>
              </a:rPr>
              <a:t> para </a:t>
            </a:r>
            <a:r>
              <a:rPr lang="en-US" sz="2100" dirty="0" err="1">
                <a:solidFill>
                  <a:srgbClr val="000000"/>
                </a:solidFill>
                <a:latin typeface="Calibri" panose="020F0502020204030204" pitchFamily="34" charset="0"/>
              </a:rPr>
              <a:t>ayudar</a:t>
            </a:r>
            <a:r>
              <a:rPr lang="en-US" sz="2100" dirty="0">
                <a:solidFill>
                  <a:srgbClr val="000000"/>
                </a:solidFill>
                <a:latin typeface="Calibri" panose="020F0502020204030204" pitchFamily="34" charset="0"/>
              </a:rPr>
              <a:t> a las personas con </a:t>
            </a:r>
            <a:r>
              <a:rPr lang="en-US" sz="2100" dirty="0" err="1">
                <a:solidFill>
                  <a:srgbClr val="000000"/>
                </a:solidFill>
                <a:latin typeface="Calibri" panose="020F0502020204030204" pitchFamily="34" charset="0"/>
              </a:rPr>
              <a:t>descapacidades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sumado</a:t>
            </a:r>
            <a:r>
              <a:rPr lang="en-US" sz="2100" dirty="0">
                <a:solidFill>
                  <a:srgbClr val="000000"/>
                </a:solidFill>
                <a:latin typeface="Calibri" panose="020F0502020204030204" pitchFamily="34" charset="0"/>
              </a:rPr>
              <a:t> a la barrera del </a:t>
            </a:r>
            <a:r>
              <a:rPr lang="en-US" sz="2100" dirty="0" err="1">
                <a:solidFill>
                  <a:srgbClr val="000000"/>
                </a:solidFill>
                <a:latin typeface="Calibri" panose="020F0502020204030204" pitchFamily="34" charset="0"/>
              </a:rPr>
              <a:t>lenguaje</a:t>
            </a:r>
            <a:r>
              <a:rPr lang="en-US" sz="2100" b="0" i="0" u="none" strike="noStrike" dirty="0">
                <a:solidFill>
                  <a:srgbClr val="000000"/>
                </a:solidFill>
                <a:effectLst/>
                <a:latin typeface="Calibri" panose="020F0502020204030204" pitchFamily="34" charset="0"/>
              </a:rPr>
              <a:t>.</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err="1">
                <a:solidFill>
                  <a:srgbClr val="000000"/>
                </a:solidFill>
                <a:effectLst/>
                <a:latin typeface="Calibri" panose="020F0502020204030204" pitchFamily="34" charset="0"/>
              </a:rPr>
              <a:t>Muchas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reportaron</a:t>
            </a:r>
            <a:r>
              <a:rPr lang="en-US" sz="2100" b="0" i="0" u="none" strike="noStrike" dirty="0">
                <a:solidFill>
                  <a:srgbClr val="000000"/>
                </a:solidFill>
                <a:effectLst/>
                <a:latin typeface="Calibri" panose="020F0502020204030204" pitchFamily="34" charset="0"/>
              </a:rPr>
              <a:t> una </a:t>
            </a:r>
            <a:r>
              <a:rPr lang="en-US" sz="2100" b="0" i="0" u="none" strike="noStrike" dirty="0" err="1">
                <a:solidFill>
                  <a:srgbClr val="000000"/>
                </a:solidFill>
                <a:effectLst/>
                <a:latin typeface="Calibri" panose="020F0502020204030204" pitchFamily="34" charset="0"/>
              </a:rPr>
              <a:t>falta</a:t>
            </a:r>
            <a:r>
              <a:rPr lang="en-US" sz="2100" b="0" i="0" u="none" strike="noStrike" dirty="0">
                <a:solidFill>
                  <a:srgbClr val="000000"/>
                </a:solidFill>
                <a:effectLst/>
                <a:latin typeface="Calibri" panose="020F0502020204030204" pitchFamily="34" charset="0"/>
              </a:rPr>
              <a:t> de </a:t>
            </a:r>
            <a:r>
              <a:rPr lang="en-US" sz="2100" b="0" i="0" u="none" strike="noStrike" dirty="0" err="1">
                <a:solidFill>
                  <a:srgbClr val="000000"/>
                </a:solidFill>
                <a:effectLst/>
                <a:latin typeface="Calibri" panose="020F0502020204030204" pitchFamily="34" charset="0"/>
              </a:rPr>
              <a:t>representación</a:t>
            </a:r>
            <a:r>
              <a:rPr lang="en-US" sz="2100" b="0" i="0" u="none" strike="noStrike" dirty="0">
                <a:solidFill>
                  <a:srgbClr val="000000"/>
                </a:solidFill>
                <a:effectLst/>
                <a:latin typeface="Calibri" panose="020F0502020204030204" pitchFamily="34" charset="0"/>
              </a:rPr>
              <a:t> cultural </a:t>
            </a:r>
            <a:r>
              <a:rPr lang="en-US" sz="2100" b="0" i="0" u="none" strike="noStrike" dirty="0" err="1">
                <a:solidFill>
                  <a:srgbClr val="000000"/>
                </a:solidFill>
                <a:effectLst/>
                <a:latin typeface="Calibri" panose="020F0502020204030204" pitchFamily="34" charset="0"/>
              </a:rPr>
              <a:t>en</a:t>
            </a:r>
            <a:r>
              <a:rPr lang="en-US" sz="2100" b="0" i="0" u="none" strike="noStrike" dirty="0">
                <a:solidFill>
                  <a:srgbClr val="000000"/>
                </a:solidFill>
                <a:effectLst/>
                <a:latin typeface="Calibri" panose="020F0502020204030204" pitchFamily="34" charset="0"/>
              </a:rPr>
              <a:t> los </a:t>
            </a:r>
            <a:r>
              <a:rPr lang="en-US" sz="2100" b="0" i="0" u="none" strike="noStrike" dirty="0" err="1">
                <a:solidFill>
                  <a:srgbClr val="000000"/>
                </a:solidFill>
                <a:effectLst/>
                <a:latin typeface="Calibri" panose="020F0502020204030204" pitchFamily="34" charset="0"/>
              </a:rPr>
              <a:t>servicios</a:t>
            </a:r>
            <a:r>
              <a:rPr lang="en-US" sz="2100" b="0" i="0" u="none" strike="noStrike" dirty="0">
                <a:solidFill>
                  <a:srgbClr val="000000"/>
                </a:solidFill>
                <a:effectLst/>
                <a:latin typeface="Calibri" panose="020F0502020204030204" pitchFamily="34" charset="0"/>
              </a:rPr>
              <a:t> que </a:t>
            </a:r>
            <a:r>
              <a:rPr lang="en-US" sz="2100" b="0" i="0" u="none" strike="noStrike" dirty="0" err="1">
                <a:solidFill>
                  <a:srgbClr val="000000"/>
                </a:solidFill>
                <a:effectLst/>
                <a:latin typeface="Calibri" panose="020F0502020204030204" pitchFamily="34" charset="0"/>
              </a:rPr>
              <a:t>reciben</a:t>
            </a:r>
            <a:r>
              <a:rPr lang="en-US" sz="2100" b="0" i="0" u="none" strike="noStrike" dirty="0">
                <a:solidFill>
                  <a:srgbClr val="000000"/>
                </a:solidFill>
                <a:effectLst/>
                <a:latin typeface="Calibri" panose="020F0502020204030204" pitchFamily="34" charset="0"/>
              </a:rPr>
              <a:t>. </a:t>
            </a:r>
          </a:p>
          <a:p>
            <a:pPr algn="just" rtl="0" fontAlgn="base">
              <a:spcBef>
                <a:spcPts val="0"/>
              </a:spcBef>
              <a:spcAft>
                <a:spcPts val="0"/>
              </a:spcAft>
              <a:buFont typeface="Arial" panose="020B0604020202020204" pitchFamily="34" charset="0"/>
              <a:buChar char="•"/>
            </a:pPr>
            <a:endParaRPr lang="en-US" sz="2100" dirty="0">
              <a:solidFill>
                <a:srgbClr val="000000"/>
              </a:solidFill>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err="1">
                <a:solidFill>
                  <a:srgbClr val="000000"/>
                </a:solidFill>
                <a:effectLst/>
                <a:latin typeface="Calibri" panose="020F0502020204030204" pitchFamily="34" charset="0"/>
              </a:rPr>
              <a:t>Algunas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pensaron</a:t>
            </a:r>
            <a:r>
              <a:rPr lang="en-US" sz="2100" b="0" i="0" u="none" strike="noStrike" dirty="0">
                <a:solidFill>
                  <a:srgbClr val="000000"/>
                </a:solidFill>
                <a:effectLst/>
                <a:latin typeface="Calibri" panose="020F0502020204030204" pitchFamily="34" charset="0"/>
              </a:rPr>
              <a:t> que </a:t>
            </a:r>
            <a:r>
              <a:rPr lang="en-US" sz="2100" b="0" i="0" u="none" strike="noStrike" dirty="0" err="1">
                <a:solidFill>
                  <a:srgbClr val="000000"/>
                </a:solidFill>
                <a:effectLst/>
                <a:latin typeface="Calibri" panose="020F0502020204030204" pitchFamily="34" charset="0"/>
              </a:rPr>
              <a:t>sería</a:t>
            </a:r>
            <a:r>
              <a:rPr lang="en-US" sz="2100" b="0" i="0" u="none" strike="noStrike" dirty="0">
                <a:solidFill>
                  <a:srgbClr val="000000"/>
                </a:solidFill>
                <a:effectLst/>
                <a:latin typeface="Calibri" panose="020F0502020204030204" pitchFamily="34" charset="0"/>
              </a:rPr>
              <a:t> de </a:t>
            </a:r>
            <a:r>
              <a:rPr lang="en-US" sz="2100" b="0" i="0" u="none" strike="noStrike" dirty="0" err="1">
                <a:solidFill>
                  <a:srgbClr val="000000"/>
                </a:solidFill>
                <a:effectLst/>
                <a:latin typeface="Calibri" panose="020F0502020204030204" pitchFamily="34" charset="0"/>
              </a:rPr>
              <a:t>ayuda</a:t>
            </a:r>
            <a:r>
              <a:rPr lang="en-US" sz="2100" b="0" i="0" u="none" strike="noStrike" dirty="0">
                <a:solidFill>
                  <a:srgbClr val="000000"/>
                </a:solidFill>
                <a:effectLst/>
                <a:latin typeface="Calibri" panose="020F0502020204030204" pitchFamily="34" charset="0"/>
              </a:rPr>
              <a:t> que las </a:t>
            </a:r>
            <a:r>
              <a:rPr lang="en-US" sz="2100" b="0" i="0" u="none" strike="noStrike" dirty="0" err="1">
                <a:solidFill>
                  <a:srgbClr val="000000"/>
                </a:solidFill>
                <a:effectLst/>
                <a:latin typeface="Calibri" panose="020F0502020204030204" pitchFamily="34" charset="0"/>
              </a:rPr>
              <a:t>organizaciones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compartan</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su</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información</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ya</a:t>
            </a:r>
            <a:r>
              <a:rPr lang="en-US" sz="2100" b="0" i="0" u="none" strike="noStrike" dirty="0">
                <a:solidFill>
                  <a:srgbClr val="000000"/>
                </a:solidFill>
                <a:effectLst/>
                <a:latin typeface="Calibri" panose="020F0502020204030204" pitchFamily="34" charset="0"/>
              </a:rPr>
              <a:t> que </a:t>
            </a:r>
            <a:r>
              <a:rPr lang="en-US" sz="2100" b="0" i="0" u="none" strike="noStrike" dirty="0" err="1">
                <a:solidFill>
                  <a:srgbClr val="000000"/>
                </a:solidFill>
                <a:effectLst/>
                <a:latin typeface="Calibri" panose="020F0502020204030204" pitchFamily="34" charset="0"/>
              </a:rPr>
              <a:t>quieren</a:t>
            </a:r>
            <a:r>
              <a:rPr lang="en-US" sz="2100" b="0" i="0" u="none" strike="noStrike" dirty="0">
                <a:solidFill>
                  <a:srgbClr val="000000"/>
                </a:solidFill>
                <a:effectLst/>
                <a:latin typeface="Calibri" panose="020F0502020204030204" pitchFamily="34" charset="0"/>
              </a:rPr>
              <a:t> saber a</a:t>
            </a:r>
            <a:r>
              <a:rPr lang="en-US" sz="2100" dirty="0">
                <a:solidFill>
                  <a:srgbClr val="000000"/>
                </a:solidFill>
                <a:latin typeface="Calibri" panose="020F0502020204030204" pitchFamily="34" charset="0"/>
              </a:rPr>
              <a:t> que </a:t>
            </a:r>
            <a:r>
              <a:rPr lang="en-US" sz="2100" dirty="0" err="1">
                <a:solidFill>
                  <a:srgbClr val="000000"/>
                </a:solidFill>
                <a:latin typeface="Calibri" panose="020F0502020204030204" pitchFamily="34" charset="0"/>
              </a:rPr>
              <a:t>servicios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califican</a:t>
            </a:r>
            <a:r>
              <a:rPr lang="en-US" sz="2100" dirty="0">
                <a:solidFill>
                  <a:srgbClr val="000000"/>
                </a:solidFill>
                <a:latin typeface="Calibri" panose="020F0502020204030204" pitchFamily="34" charset="0"/>
              </a:rPr>
              <a:t> antes de </a:t>
            </a:r>
            <a:r>
              <a:rPr lang="en-US" sz="2100" dirty="0" err="1">
                <a:solidFill>
                  <a:srgbClr val="000000"/>
                </a:solidFill>
                <a:latin typeface="Calibri" panose="020F0502020204030204" pitchFamily="34" charset="0"/>
              </a:rPr>
              <a:t>contar</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su</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historia</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repetidamente</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También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quieren</a:t>
            </a:r>
            <a:r>
              <a:rPr lang="en-US" sz="2100" dirty="0">
                <a:solidFill>
                  <a:srgbClr val="000000"/>
                </a:solidFill>
                <a:latin typeface="Calibri" panose="020F0502020204030204" pitchFamily="34" charset="0"/>
              </a:rPr>
              <a:t> que las </a:t>
            </a:r>
            <a:r>
              <a:rPr lang="en-US" sz="2100" dirty="0" err="1">
                <a:solidFill>
                  <a:srgbClr val="000000"/>
                </a:solidFill>
                <a:latin typeface="Calibri" panose="020F0502020204030204" pitchFamily="34" charset="0"/>
              </a:rPr>
              <a:t>organizaciones</a:t>
            </a:r>
            <a:r>
              <a:rPr lang="en-US" sz="2100" dirty="0">
                <a:solidFill>
                  <a:srgbClr val="000000"/>
                </a:solidFill>
                <a:latin typeface="Calibri" panose="020F0502020204030204" pitchFamily="34" charset="0"/>
              </a:rPr>
              <a:t> solo </a:t>
            </a:r>
            <a:r>
              <a:rPr lang="en-US" sz="2100" dirty="0" err="1">
                <a:solidFill>
                  <a:srgbClr val="000000"/>
                </a:solidFill>
                <a:latin typeface="Calibri" panose="020F0502020204030204" pitchFamily="34" charset="0"/>
              </a:rPr>
              <a:t>conozcan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su</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historia</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si</a:t>
            </a:r>
            <a:r>
              <a:rPr lang="en-US" sz="2100" dirty="0">
                <a:solidFill>
                  <a:srgbClr val="000000"/>
                </a:solidFill>
                <a:latin typeface="Calibri" panose="020F0502020204030204" pitchFamily="34" charset="0"/>
              </a:rPr>
              <a:t> es que </a:t>
            </a:r>
            <a:r>
              <a:rPr lang="en-US" sz="2100" dirty="0" err="1">
                <a:solidFill>
                  <a:srgbClr val="000000"/>
                </a:solidFill>
                <a:latin typeface="Calibri" panose="020F0502020204030204" pitchFamily="34" charset="0"/>
              </a:rPr>
              <a:t>realmente</a:t>
            </a:r>
            <a:r>
              <a:rPr lang="en-US" sz="2100" dirty="0">
                <a:solidFill>
                  <a:srgbClr val="000000"/>
                </a:solidFill>
                <a:latin typeface="Calibri" panose="020F0502020204030204" pitchFamily="34" charset="0"/>
              </a:rPr>
              <a:t> van a </a:t>
            </a:r>
            <a:r>
              <a:rPr lang="en-US" sz="2100" dirty="0" err="1">
                <a:solidFill>
                  <a:srgbClr val="000000"/>
                </a:solidFill>
                <a:latin typeface="Calibri" panose="020F0502020204030204" pitchFamily="34" charset="0"/>
              </a:rPr>
              <a:t>ayudar</a:t>
            </a:r>
            <a:r>
              <a:rPr lang="en-US" sz="2100" dirty="0">
                <a:solidFill>
                  <a:srgbClr val="000000"/>
                </a:solidFill>
                <a:latin typeface="Calibri" panose="020F0502020204030204" pitchFamily="34" charset="0"/>
              </a:rPr>
              <a:t> a la </a:t>
            </a:r>
            <a:r>
              <a:rPr lang="en-US" sz="2100" dirty="0" err="1">
                <a:solidFill>
                  <a:srgbClr val="000000"/>
                </a:solidFill>
                <a:latin typeface="Calibri" panose="020F0502020204030204" pitchFamily="34" charset="0"/>
              </a:rPr>
              <a:t>comunidad</a:t>
            </a:r>
            <a:r>
              <a:rPr lang="en-US" sz="2100" dirty="0">
                <a:solidFill>
                  <a:srgbClr val="000000"/>
                </a:solidFill>
                <a:latin typeface="Calibri" panose="020F0502020204030204" pitchFamily="34" charset="0"/>
              </a:rPr>
              <a:t>. Las </a:t>
            </a:r>
            <a:r>
              <a:rPr lang="en-US" sz="2100" dirty="0" err="1">
                <a:solidFill>
                  <a:srgbClr val="000000"/>
                </a:solidFill>
                <a:latin typeface="Calibri" panose="020F0502020204030204" pitchFamily="34" charset="0"/>
              </a:rPr>
              <a:t>organizaciones</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tendrán</a:t>
            </a:r>
            <a:r>
              <a:rPr lang="en-US" sz="2100" dirty="0">
                <a:solidFill>
                  <a:srgbClr val="000000"/>
                </a:solidFill>
                <a:latin typeface="Calibri" panose="020F0502020204030204" pitchFamily="34" charset="0"/>
              </a:rPr>
              <a:t> que </a:t>
            </a:r>
            <a:r>
              <a:rPr lang="en-US" sz="2100" dirty="0" err="1">
                <a:solidFill>
                  <a:srgbClr val="000000"/>
                </a:solidFill>
                <a:latin typeface="Calibri" panose="020F0502020204030204" pitchFamily="34" charset="0"/>
              </a:rPr>
              <a:t>pedir</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consentimiento</a:t>
            </a:r>
            <a:r>
              <a:rPr lang="en-US" sz="2100" dirty="0">
                <a:solidFill>
                  <a:srgbClr val="000000"/>
                </a:solidFill>
                <a:latin typeface="Calibri" panose="020F0502020204030204" pitchFamily="34" charset="0"/>
              </a:rPr>
              <a:t> antes de </a:t>
            </a:r>
            <a:r>
              <a:rPr lang="en-US" sz="2100" dirty="0" err="1">
                <a:solidFill>
                  <a:srgbClr val="000000"/>
                </a:solidFill>
                <a:latin typeface="Calibri" panose="020F0502020204030204" pitchFamily="34" charset="0"/>
              </a:rPr>
              <a:t>campartir</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su</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información</a:t>
            </a:r>
            <a:r>
              <a:rPr lang="en-US" sz="2100" dirty="0">
                <a:solidFill>
                  <a:srgbClr val="000000"/>
                </a:solidFill>
                <a:latin typeface="Calibri" panose="020F0502020204030204" pitchFamily="34" charset="0"/>
              </a:rPr>
              <a:t>. </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err="1">
                <a:solidFill>
                  <a:srgbClr val="000000"/>
                </a:solidFill>
                <a:effectLst/>
                <a:latin typeface="Calibri" panose="020F0502020204030204" pitchFamily="34" charset="0"/>
              </a:rPr>
              <a:t>Algunos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miembros</a:t>
            </a:r>
            <a:r>
              <a:rPr lang="en-US" sz="2100" b="0" i="0" u="none" strike="noStrike" dirty="0">
                <a:solidFill>
                  <a:srgbClr val="000000"/>
                </a:solidFill>
                <a:effectLst/>
                <a:latin typeface="Calibri" panose="020F0502020204030204" pitchFamily="34" charset="0"/>
              </a:rPr>
              <a:t> de la </a:t>
            </a:r>
            <a:r>
              <a:rPr lang="en-US" sz="2100" b="0" i="0" u="none" strike="noStrike" dirty="0" err="1">
                <a:solidFill>
                  <a:srgbClr val="000000"/>
                </a:solidFill>
                <a:effectLst/>
                <a:latin typeface="Calibri" panose="020F0502020204030204" pitchFamily="34" charset="0"/>
              </a:rPr>
              <a:t>comunidad</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han</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tenido</a:t>
            </a:r>
            <a:r>
              <a:rPr lang="en-US" sz="2100" b="0" i="0" u="none" strike="noStrike" dirty="0">
                <a:solidFill>
                  <a:srgbClr val="000000"/>
                </a:solidFill>
                <a:effectLst/>
                <a:latin typeface="Calibri" panose="020F0502020204030204" pitchFamily="34" charset="0"/>
              </a:rPr>
              <a:t> el </a:t>
            </a:r>
            <a:r>
              <a:rPr lang="en-US" sz="2100" b="0" i="0" u="none" strike="noStrike" dirty="0" err="1">
                <a:solidFill>
                  <a:srgbClr val="000000"/>
                </a:solidFill>
                <a:effectLst/>
                <a:latin typeface="Calibri" panose="020F0502020204030204" pitchFamily="34" charset="0"/>
              </a:rPr>
              <a:t>beneficio</a:t>
            </a:r>
            <a:r>
              <a:rPr lang="en-US" sz="2100" b="0" i="0" u="none" strike="noStrike" dirty="0">
                <a:solidFill>
                  <a:srgbClr val="000000"/>
                </a:solidFill>
                <a:effectLst/>
                <a:latin typeface="Calibri" panose="020F0502020204030204" pitchFamily="34" charset="0"/>
              </a:rPr>
              <a:t> de </a:t>
            </a:r>
            <a:r>
              <a:rPr lang="en-US" sz="2100" b="0" i="0" u="none" strike="noStrike" dirty="0" err="1">
                <a:solidFill>
                  <a:srgbClr val="000000"/>
                </a:solidFill>
                <a:effectLst/>
                <a:latin typeface="Calibri" panose="020F0502020204030204" pitchFamily="34" charset="0"/>
              </a:rPr>
              <a:t>recibir</a:t>
            </a:r>
            <a:r>
              <a:rPr lang="en-US" sz="2100" b="0" i="0" u="none" strike="noStrike" dirty="0">
                <a:solidFill>
                  <a:srgbClr val="000000"/>
                </a:solidFill>
                <a:effectLst/>
                <a:latin typeface="Calibri" panose="020F0502020204030204" pitchFamily="34" charset="0"/>
              </a:rPr>
              <a:t> los </a:t>
            </a:r>
            <a:r>
              <a:rPr lang="en-US" sz="2100" b="0" i="0" u="none" strike="noStrike" dirty="0" err="1">
                <a:solidFill>
                  <a:srgbClr val="000000"/>
                </a:solidFill>
                <a:effectLst/>
                <a:latin typeface="Calibri" panose="020F0502020204030204" pitchFamily="34" charset="0"/>
              </a:rPr>
              <a:t>servicios</a:t>
            </a:r>
            <a:r>
              <a:rPr lang="en-US" sz="2100" b="0" i="0" u="none" strike="noStrike" dirty="0">
                <a:solidFill>
                  <a:srgbClr val="000000"/>
                </a:solidFill>
                <a:effectLst/>
                <a:latin typeface="Calibri" panose="020F0502020204030204" pitchFamily="34" charset="0"/>
              </a:rPr>
              <a:t> gracias a </a:t>
            </a:r>
            <a:r>
              <a:rPr lang="en-US" sz="2100" b="0" i="0" u="none" strike="noStrike" dirty="0" err="1">
                <a:solidFill>
                  <a:srgbClr val="000000"/>
                </a:solidFill>
                <a:effectLst/>
                <a:latin typeface="Calibri" panose="020F0502020204030204" pitchFamily="34" charset="0"/>
              </a:rPr>
              <a:t>su</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propia</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abogacía</a:t>
            </a:r>
            <a:r>
              <a:rPr lang="en-US" sz="2100" b="0" i="0" u="none" strike="noStrike" dirty="0">
                <a:solidFill>
                  <a:srgbClr val="000000"/>
                </a:solidFill>
                <a:effectLst/>
                <a:latin typeface="Calibri" panose="020F0502020204030204" pitchFamily="34" charset="0"/>
              </a:rPr>
              <a:t>; sin embargo, el </a:t>
            </a:r>
            <a:r>
              <a:rPr lang="en-US" sz="2100" b="0" i="0" u="none" strike="noStrike" dirty="0" err="1">
                <a:solidFill>
                  <a:srgbClr val="000000"/>
                </a:solidFill>
                <a:effectLst/>
                <a:latin typeface="Calibri" panose="020F0502020204030204" pitchFamily="34" charset="0"/>
              </a:rPr>
              <a:t>temor</a:t>
            </a:r>
            <a:r>
              <a:rPr lang="en-US" sz="2100" b="0" i="0" u="none" strike="noStrike" dirty="0">
                <a:solidFill>
                  <a:srgbClr val="000000"/>
                </a:solidFill>
                <a:effectLst/>
                <a:latin typeface="Calibri" panose="020F0502020204030204" pitchFamily="34" charset="0"/>
              </a:rPr>
              <a:t> es que </a:t>
            </a:r>
            <a:r>
              <a:rPr lang="en-US" sz="2100" b="0" i="0" u="none" strike="noStrike" dirty="0" err="1">
                <a:solidFill>
                  <a:srgbClr val="000000"/>
                </a:solidFill>
                <a:effectLst/>
                <a:latin typeface="Calibri" panose="020F0502020204030204" pitchFamily="34" charset="0"/>
              </a:rPr>
              <a:t>muchas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familias</a:t>
            </a:r>
            <a:r>
              <a:rPr lang="en-US" sz="2100" b="0" i="0" u="none" strike="noStrike" dirty="0">
                <a:solidFill>
                  <a:srgbClr val="000000"/>
                </a:solidFill>
                <a:effectLst/>
                <a:latin typeface="Calibri" panose="020F0502020204030204" pitchFamily="34" charset="0"/>
              </a:rPr>
              <a:t> de la </a:t>
            </a:r>
            <a:r>
              <a:rPr lang="en-US" sz="2100" b="0" i="0" u="none" strike="noStrike" dirty="0" err="1">
                <a:solidFill>
                  <a:srgbClr val="000000"/>
                </a:solidFill>
                <a:effectLst/>
                <a:latin typeface="Calibri" panose="020F0502020204030204" pitchFamily="34" charset="0"/>
              </a:rPr>
              <a:t>comunidad</a:t>
            </a:r>
            <a:r>
              <a:rPr lang="en-US" sz="2100" b="0" i="0" u="none" strike="noStrike" dirty="0">
                <a:solidFill>
                  <a:srgbClr val="000000"/>
                </a:solidFill>
                <a:effectLst/>
                <a:latin typeface="Calibri" panose="020F0502020204030204" pitchFamily="34" charset="0"/>
              </a:rPr>
              <a:t> Latina no </a:t>
            </a:r>
            <a:r>
              <a:rPr lang="en-US" sz="2100" b="0" i="0" u="none" strike="noStrike" dirty="0" err="1">
                <a:solidFill>
                  <a:srgbClr val="000000"/>
                </a:solidFill>
                <a:effectLst/>
                <a:latin typeface="Calibri" panose="020F0502020204030204" pitchFamily="34" charset="0"/>
              </a:rPr>
              <a:t>tienen</a:t>
            </a:r>
            <a:r>
              <a:rPr lang="en-US" sz="2100" b="0" i="0" u="none" strike="noStrike" dirty="0">
                <a:solidFill>
                  <a:srgbClr val="000000"/>
                </a:solidFill>
                <a:effectLst/>
                <a:latin typeface="Calibri" panose="020F0502020204030204" pitchFamily="34" charset="0"/>
              </a:rPr>
              <a:t> el </a:t>
            </a:r>
            <a:r>
              <a:rPr lang="en-US" sz="2100" b="0" i="0" u="none" strike="noStrike" dirty="0" err="1">
                <a:solidFill>
                  <a:srgbClr val="000000"/>
                </a:solidFill>
                <a:effectLst/>
                <a:latin typeface="Calibri" panose="020F0502020204030204" pitchFamily="34" charset="0"/>
              </a:rPr>
              <a:t>mismo</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acceso</a:t>
            </a:r>
            <a:r>
              <a:rPr lang="en-US" sz="2100" b="0" i="0" u="none" strike="noStrike" dirty="0">
                <a:solidFill>
                  <a:srgbClr val="000000"/>
                </a:solidFill>
                <a:effectLst/>
                <a:latin typeface="Calibri" panose="020F0502020204030204" pitchFamily="34" charset="0"/>
              </a:rPr>
              <a:t> a </a:t>
            </a:r>
            <a:r>
              <a:rPr lang="en-US" sz="2100" b="0" i="0" u="none" strike="noStrike" dirty="0" err="1">
                <a:solidFill>
                  <a:srgbClr val="000000"/>
                </a:solidFill>
                <a:effectLst/>
                <a:latin typeface="Calibri" panose="020F0502020204030204" pitchFamily="34" charset="0"/>
              </a:rPr>
              <a:t>estos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servicios</a:t>
            </a:r>
            <a:r>
              <a:rPr lang="en-US" sz="2100" b="0" i="0" u="none" strike="noStrike" dirty="0">
                <a:solidFill>
                  <a:srgbClr val="000000"/>
                </a:solidFill>
                <a:effectLst/>
                <a:latin typeface="Calibri" panose="020F0502020204030204" pitchFamily="34" charset="0"/>
              </a:rPr>
              <a:t>. </a:t>
            </a: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err="1">
                <a:solidFill>
                  <a:srgbClr val="000000"/>
                </a:solidFill>
                <a:effectLst/>
                <a:latin typeface="Calibri" panose="020F0502020204030204" pitchFamily="34" charset="0"/>
              </a:rPr>
              <a:t>Muchas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compartieron</a:t>
            </a:r>
            <a:r>
              <a:rPr lang="en-US" sz="2100" b="0" i="0" u="none" strike="noStrike" dirty="0">
                <a:solidFill>
                  <a:srgbClr val="000000"/>
                </a:solidFill>
                <a:effectLst/>
                <a:latin typeface="Calibri" panose="020F0502020204030204" pitchFamily="34" charset="0"/>
              </a:rPr>
              <a:t> una </a:t>
            </a:r>
            <a:r>
              <a:rPr lang="en-US" sz="2100" b="0" i="0" u="none" strike="noStrike" dirty="0" err="1">
                <a:solidFill>
                  <a:srgbClr val="000000"/>
                </a:solidFill>
                <a:effectLst/>
                <a:latin typeface="Calibri" panose="020F0502020204030204" pitchFamily="34" charset="0"/>
              </a:rPr>
              <a:t>falta</a:t>
            </a:r>
            <a:r>
              <a:rPr lang="en-US" sz="2100" b="0" i="0" u="none" strike="noStrike" dirty="0">
                <a:solidFill>
                  <a:srgbClr val="000000"/>
                </a:solidFill>
                <a:effectLst/>
                <a:latin typeface="Calibri" panose="020F0502020204030204" pitchFamily="34" charset="0"/>
              </a:rPr>
              <a:t> de </a:t>
            </a:r>
            <a:r>
              <a:rPr lang="en-US" sz="2100" b="0" i="0" u="none" strike="noStrike" dirty="0" err="1">
                <a:solidFill>
                  <a:srgbClr val="000000"/>
                </a:solidFill>
                <a:effectLst/>
                <a:latin typeface="Calibri" panose="020F0502020204030204" pitchFamily="34" charset="0"/>
              </a:rPr>
              <a:t>confianza</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en</a:t>
            </a:r>
            <a:r>
              <a:rPr lang="en-US" sz="2100" b="0" i="0" u="none" strike="noStrike" dirty="0">
                <a:solidFill>
                  <a:srgbClr val="000000"/>
                </a:solidFill>
                <a:effectLst/>
                <a:latin typeface="Calibri" panose="020F0502020204030204" pitchFamily="34" charset="0"/>
              </a:rPr>
              <a:t> el </a:t>
            </a:r>
            <a:r>
              <a:rPr lang="en-US" sz="2100" b="0" i="0" u="none" strike="noStrike" dirty="0" err="1">
                <a:solidFill>
                  <a:srgbClr val="000000"/>
                </a:solidFill>
                <a:effectLst/>
                <a:latin typeface="Calibri" panose="020F0502020204030204" pitchFamily="34" charset="0"/>
              </a:rPr>
              <a:t>sistema</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Ellas</a:t>
            </a:r>
            <a:r>
              <a:rPr lang="en-US" sz="2100" b="0" i="0" u="none" strike="noStrike" dirty="0">
                <a:solidFill>
                  <a:srgbClr val="000000"/>
                </a:solidFill>
                <a:effectLst/>
                <a:latin typeface="Calibri" panose="020F0502020204030204" pitchFamily="34" charset="0"/>
              </a:rPr>
              <a:t> no </a:t>
            </a:r>
            <a:r>
              <a:rPr lang="en-US" sz="2100" b="0" i="0" u="none" strike="noStrike" dirty="0" err="1">
                <a:solidFill>
                  <a:srgbClr val="000000"/>
                </a:solidFill>
                <a:effectLst/>
                <a:latin typeface="Calibri" panose="020F0502020204030204" pitchFamily="34" charset="0"/>
              </a:rPr>
              <a:t>qiueren</a:t>
            </a:r>
            <a:r>
              <a:rPr lang="en-US" sz="2100" b="0" i="0" u="none" strike="noStrike" dirty="0">
                <a:solidFill>
                  <a:srgbClr val="000000"/>
                </a:solidFill>
                <a:effectLst/>
                <a:latin typeface="Calibri" panose="020F0502020204030204" pitchFamily="34" charset="0"/>
              </a:rPr>
              <a:t> que </a:t>
            </a:r>
            <a:r>
              <a:rPr lang="en-US" sz="2100" b="0" i="0" u="none" strike="noStrike" dirty="0" err="1">
                <a:solidFill>
                  <a:srgbClr val="000000"/>
                </a:solidFill>
                <a:effectLst/>
                <a:latin typeface="Calibri" panose="020F0502020204030204" pitchFamily="34" charset="0"/>
              </a:rPr>
              <a:t>su</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información</a:t>
            </a:r>
            <a:r>
              <a:rPr lang="en-US" sz="2100" b="0" i="0" u="none" strike="noStrike" dirty="0">
                <a:solidFill>
                  <a:srgbClr val="000000"/>
                </a:solidFill>
                <a:effectLst/>
                <a:latin typeface="Calibri" panose="020F0502020204030204" pitchFamily="34" charset="0"/>
              </a:rPr>
              <a:t> sea </a:t>
            </a:r>
            <a:r>
              <a:rPr lang="en-US" sz="2100" b="0" i="0" u="none" strike="noStrike" dirty="0" err="1">
                <a:solidFill>
                  <a:srgbClr val="000000"/>
                </a:solidFill>
                <a:effectLst/>
                <a:latin typeface="Calibri" panose="020F0502020204030204" pitchFamily="34" charset="0"/>
              </a:rPr>
              <a:t>compartida</a:t>
            </a:r>
            <a:r>
              <a:rPr lang="en-US" sz="2100" b="0" i="0" u="none" strike="noStrike" dirty="0">
                <a:solidFill>
                  <a:srgbClr val="000000"/>
                </a:solidFill>
                <a:effectLst/>
                <a:latin typeface="Calibri" panose="020F0502020204030204" pitchFamily="34" charset="0"/>
              </a:rPr>
              <a:t>. </a:t>
            </a:r>
            <a:r>
              <a:rPr lang="en-US" sz="2100" dirty="0">
                <a:solidFill>
                  <a:srgbClr val="000000"/>
                </a:solidFill>
                <a:latin typeface="Calibri" panose="020F0502020204030204" pitchFamily="34" charset="0"/>
              </a:rPr>
              <a:t>No </a:t>
            </a:r>
            <a:r>
              <a:rPr lang="en-US" sz="2100" b="0" i="0" u="none" strike="noStrike" dirty="0" err="1">
                <a:solidFill>
                  <a:srgbClr val="000000"/>
                </a:solidFill>
                <a:effectLst/>
                <a:latin typeface="Calibri" panose="020F0502020204030204" pitchFamily="34" charset="0"/>
              </a:rPr>
              <a:t>estaban</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seguras</a:t>
            </a:r>
            <a:r>
              <a:rPr lang="en-US" sz="2100" b="0" i="0" u="none" strike="noStrike" dirty="0">
                <a:solidFill>
                  <a:srgbClr val="000000"/>
                </a:solidFill>
                <a:effectLst/>
                <a:latin typeface="Calibri" panose="020F0502020204030204" pitchFamily="34" charset="0"/>
              </a:rPr>
              <a:t> de que las </a:t>
            </a:r>
            <a:r>
              <a:rPr lang="en-US" sz="2100" b="0" i="0" u="none" strike="noStrike" dirty="0" err="1">
                <a:solidFill>
                  <a:srgbClr val="000000"/>
                </a:solidFill>
                <a:effectLst/>
                <a:latin typeface="Calibri" panose="020F0502020204030204" pitchFamily="34" charset="0"/>
              </a:rPr>
              <a:t>organizaciones</a:t>
            </a:r>
            <a:r>
              <a:rPr lang="en-US" sz="2100" b="0" i="0" u="none" strike="noStrike" dirty="0">
                <a:solidFill>
                  <a:srgbClr val="000000"/>
                </a:solidFill>
                <a:effectLst/>
                <a:latin typeface="Calibri" panose="020F0502020204030204" pitchFamily="34" charset="0"/>
              </a:rPr>
              <a:t> o </a:t>
            </a:r>
            <a:r>
              <a:rPr lang="en-US" sz="2100" b="0" i="0" u="none" strike="noStrike" dirty="0" err="1">
                <a:solidFill>
                  <a:srgbClr val="000000"/>
                </a:solidFill>
                <a:effectLst/>
                <a:latin typeface="Calibri" panose="020F0502020204030204" pitchFamily="34" charset="0"/>
              </a:rPr>
              <a:t>su</a:t>
            </a:r>
            <a:r>
              <a:rPr lang="en-US" sz="2100" b="0" i="0" u="none" strike="noStrike" dirty="0">
                <a:solidFill>
                  <a:srgbClr val="000000"/>
                </a:solidFill>
                <a:effectLst/>
                <a:latin typeface="Calibri" panose="020F0502020204030204" pitchFamily="34" charset="0"/>
              </a:rPr>
              <a:t> personal </a:t>
            </a:r>
            <a:r>
              <a:rPr lang="en-US" sz="2100" b="0" i="0" u="none" strike="noStrike" dirty="0" err="1">
                <a:solidFill>
                  <a:srgbClr val="000000"/>
                </a:solidFill>
                <a:effectLst/>
                <a:latin typeface="Calibri" panose="020F0502020204030204" pitchFamily="34" charset="0"/>
              </a:rPr>
              <a:t>tuvieran</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su</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beneficio</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como</a:t>
            </a:r>
            <a:r>
              <a:rPr lang="en-US" sz="2100" dirty="0">
                <a:solidFill>
                  <a:srgbClr val="000000"/>
                </a:solidFill>
                <a:latin typeface="Calibri" panose="020F0502020204030204" pitchFamily="34" charset="0"/>
              </a:rPr>
              <a:t> </a:t>
            </a:r>
            <a:r>
              <a:rPr lang="en-US" sz="2100" dirty="0" err="1">
                <a:solidFill>
                  <a:srgbClr val="000000"/>
                </a:solidFill>
                <a:latin typeface="Calibri" panose="020F0502020204030204" pitchFamily="34" charset="0"/>
              </a:rPr>
              <a:t>prioridad</a:t>
            </a:r>
            <a:r>
              <a:rPr lang="en-US" sz="2100" dirty="0">
                <a:solidFill>
                  <a:srgbClr val="000000"/>
                </a:solidFill>
                <a:latin typeface="Calibri" panose="020F0502020204030204" pitchFamily="34" charset="0"/>
              </a:rPr>
              <a:t>.</a:t>
            </a: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endParaRPr lang="en-US" sz="21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Arial" panose="020B0604020202020204" pitchFamily="34" charset="0"/>
              <a:buChar char="•"/>
            </a:pPr>
            <a:r>
              <a:rPr lang="en-US" sz="2100" b="0" i="0" u="none" strike="noStrike" dirty="0" err="1">
                <a:solidFill>
                  <a:srgbClr val="000000"/>
                </a:solidFill>
                <a:effectLst/>
                <a:latin typeface="Calibri" panose="020F0502020204030204" pitchFamily="34" charset="0"/>
              </a:rPr>
              <a:t>Algunas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temían</a:t>
            </a:r>
            <a:r>
              <a:rPr lang="en-US" sz="2100" b="0" i="0" u="none" strike="noStrike" dirty="0">
                <a:solidFill>
                  <a:srgbClr val="000000"/>
                </a:solidFill>
                <a:effectLst/>
                <a:latin typeface="Calibri" panose="020F0502020204030204" pitchFamily="34" charset="0"/>
              </a:rPr>
              <a:t> que las </a:t>
            </a:r>
            <a:r>
              <a:rPr lang="en-US" sz="2100" b="0" i="0" u="none" strike="noStrike" dirty="0" err="1">
                <a:solidFill>
                  <a:srgbClr val="000000"/>
                </a:solidFill>
                <a:effectLst/>
                <a:latin typeface="Calibri" panose="020F0502020204030204" pitchFamily="34" charset="0"/>
              </a:rPr>
              <a:t>organizaciones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usarían</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su</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información</a:t>
            </a:r>
            <a:r>
              <a:rPr lang="en-US" sz="2100" b="0" i="0" u="none" strike="noStrike" dirty="0">
                <a:solidFill>
                  <a:srgbClr val="000000"/>
                </a:solidFill>
                <a:effectLst/>
                <a:latin typeface="Calibri" panose="020F0502020204030204" pitchFamily="34" charset="0"/>
              </a:rPr>
              <a:t> para </a:t>
            </a:r>
            <a:r>
              <a:rPr lang="en-US" sz="2100" b="0" i="0" u="none" strike="noStrike" dirty="0" err="1">
                <a:solidFill>
                  <a:srgbClr val="000000"/>
                </a:solidFill>
                <a:effectLst/>
                <a:latin typeface="Calibri" panose="020F0502020204030204" pitchFamily="34" charset="0"/>
              </a:rPr>
              <a:t>tomar</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represalias</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en</a:t>
            </a:r>
            <a:r>
              <a:rPr lang="en-US" sz="2100" b="0" i="0" u="none" strike="noStrike" dirty="0">
                <a:solidFill>
                  <a:srgbClr val="000000"/>
                </a:solidFill>
                <a:effectLst/>
                <a:latin typeface="Calibri" panose="020F0502020204030204" pitchFamily="34" charset="0"/>
              </a:rPr>
              <a:t> </a:t>
            </a:r>
            <a:r>
              <a:rPr lang="en-US" sz="2100" b="0" i="0" u="none" strike="noStrike" dirty="0" err="1">
                <a:solidFill>
                  <a:srgbClr val="000000"/>
                </a:solidFill>
                <a:effectLst/>
                <a:latin typeface="Calibri" panose="020F0502020204030204" pitchFamily="34" charset="0"/>
              </a:rPr>
              <a:t>su</a:t>
            </a:r>
            <a:r>
              <a:rPr lang="en-US" sz="2100" b="0" i="0" u="none" strike="noStrike" dirty="0">
                <a:solidFill>
                  <a:srgbClr val="000000"/>
                </a:solidFill>
                <a:effectLst/>
                <a:latin typeface="Calibri" panose="020F0502020204030204" pitchFamily="34" charset="0"/>
              </a:rPr>
              <a:t> contra.</a:t>
            </a:r>
          </a:p>
          <a:p>
            <a:br>
              <a:rPr lang="en-US" b="0" dirty="0">
                <a:effectLst/>
              </a:rPr>
            </a:br>
            <a:endParaRPr lang="en-US" dirty="0"/>
          </a:p>
        </p:txBody>
      </p:sp>
      <p:sp>
        <p:nvSpPr>
          <p:cNvPr id="6" name="Text Placeholder 5">
            <a:extLst>
              <a:ext uri="{FF2B5EF4-FFF2-40B4-BE49-F238E27FC236}">
                <a16:creationId xmlns:a16="http://schemas.microsoft.com/office/drawing/2014/main" id="{3F28661B-D7BC-4068-BF82-F65358965A3D}"/>
              </a:ext>
            </a:extLst>
          </p:cNvPr>
          <p:cNvSpPr>
            <a:spLocks noGrp="1"/>
          </p:cNvSpPr>
          <p:nvPr>
            <p:ph type="body" sz="half" idx="2"/>
          </p:nvPr>
        </p:nvSpPr>
        <p:spPr/>
        <p:txBody>
          <a:bodyPr>
            <a:normAutofit fontScale="92500"/>
          </a:bodyPr>
          <a:lstStyle/>
          <a:p>
            <a:r>
              <a:rPr lang="en-US" dirty="0"/>
              <a:t>“[Los </a:t>
            </a:r>
            <a:r>
              <a:rPr lang="en-US" dirty="0" err="1"/>
              <a:t>miembros</a:t>
            </a:r>
            <a:r>
              <a:rPr lang="en-US" dirty="0"/>
              <a:t> de la </a:t>
            </a:r>
            <a:r>
              <a:rPr lang="en-US" dirty="0" err="1"/>
              <a:t>comunidad</a:t>
            </a:r>
            <a:r>
              <a:rPr lang="en-US" dirty="0"/>
              <a:t> </a:t>
            </a:r>
            <a:r>
              <a:rPr lang="en-US" dirty="0" err="1"/>
              <a:t>nos</a:t>
            </a:r>
            <a:r>
              <a:rPr lang="en-US" dirty="0"/>
              <a:t> </a:t>
            </a:r>
            <a:r>
              <a:rPr lang="en-US" dirty="0" err="1"/>
              <a:t>comparten</a:t>
            </a:r>
            <a:r>
              <a:rPr lang="en-US" dirty="0"/>
              <a:t> que] </a:t>
            </a:r>
            <a:r>
              <a:rPr lang="en-US" dirty="0" err="1"/>
              <a:t>están</a:t>
            </a:r>
            <a:r>
              <a:rPr lang="en-US" dirty="0"/>
              <a:t> </a:t>
            </a:r>
            <a:r>
              <a:rPr lang="en-US" dirty="0" err="1"/>
              <a:t>cansados</a:t>
            </a:r>
            <a:r>
              <a:rPr lang="en-US" dirty="0"/>
              <a:t> [de] </a:t>
            </a:r>
            <a:r>
              <a:rPr lang="en-US" dirty="0" err="1"/>
              <a:t>participar</a:t>
            </a:r>
            <a:r>
              <a:rPr lang="en-US" dirty="0"/>
              <a:t> </a:t>
            </a:r>
            <a:r>
              <a:rPr lang="en-US" dirty="0" err="1"/>
              <a:t>en</a:t>
            </a:r>
            <a:r>
              <a:rPr lang="en-US" dirty="0"/>
              <a:t> </a:t>
            </a:r>
            <a:r>
              <a:rPr lang="en-US" dirty="0" err="1"/>
              <a:t>varias</a:t>
            </a:r>
            <a:r>
              <a:rPr lang="en-US" dirty="0"/>
              <a:t> </a:t>
            </a:r>
            <a:r>
              <a:rPr lang="en-US" dirty="0" err="1"/>
              <a:t>reuniones</a:t>
            </a:r>
            <a:r>
              <a:rPr lang="en-US" dirty="0"/>
              <a:t> de la </a:t>
            </a:r>
            <a:r>
              <a:rPr lang="en-US" dirty="0" err="1"/>
              <a:t>comunidad</a:t>
            </a:r>
            <a:r>
              <a:rPr lang="en-US" dirty="0"/>
              <a:t>… se les </a:t>
            </a:r>
            <a:r>
              <a:rPr lang="en-US" dirty="0" err="1"/>
              <a:t>invita</a:t>
            </a:r>
            <a:r>
              <a:rPr lang="en-US" dirty="0"/>
              <a:t> </a:t>
            </a:r>
            <a:r>
              <a:rPr lang="en-US" dirty="0" err="1"/>
              <a:t>pero</a:t>
            </a:r>
            <a:r>
              <a:rPr lang="en-US" dirty="0"/>
              <a:t> no </a:t>
            </a:r>
            <a:r>
              <a:rPr lang="en-US" dirty="0" err="1"/>
              <a:t>vemos</a:t>
            </a:r>
            <a:r>
              <a:rPr lang="en-US" dirty="0"/>
              <a:t> los </a:t>
            </a:r>
            <a:r>
              <a:rPr lang="en-US" dirty="0" err="1"/>
              <a:t>cambios</a:t>
            </a:r>
            <a:r>
              <a:rPr lang="en-US" dirty="0"/>
              <a:t>” – Petronila Fernandes </a:t>
            </a:r>
          </a:p>
          <a:p>
            <a:br>
              <a:rPr lang="en-US" dirty="0"/>
            </a:br>
            <a:r>
              <a:rPr lang="en-US" dirty="0"/>
              <a:t>“Se </a:t>
            </a:r>
            <a:r>
              <a:rPr lang="en-US" dirty="0" err="1"/>
              <a:t>nos</a:t>
            </a:r>
            <a:r>
              <a:rPr lang="en-US" dirty="0"/>
              <a:t> </a:t>
            </a:r>
            <a:r>
              <a:rPr lang="en-US" dirty="0" err="1"/>
              <a:t>recibe</a:t>
            </a:r>
            <a:r>
              <a:rPr lang="en-US" dirty="0"/>
              <a:t> con los </a:t>
            </a:r>
            <a:r>
              <a:rPr lang="en-US" dirty="0" err="1"/>
              <a:t>brazos</a:t>
            </a:r>
            <a:r>
              <a:rPr lang="en-US" dirty="0"/>
              <a:t> </a:t>
            </a:r>
            <a:r>
              <a:rPr lang="en-US" dirty="0" err="1"/>
              <a:t>abiertos</a:t>
            </a:r>
            <a:r>
              <a:rPr lang="en-US" dirty="0"/>
              <a:t>  [a los CBOs], </a:t>
            </a:r>
            <a:r>
              <a:rPr lang="en-US" dirty="0" err="1"/>
              <a:t>pero</a:t>
            </a:r>
            <a:r>
              <a:rPr lang="en-US" dirty="0"/>
              <a:t> </a:t>
            </a:r>
            <a:r>
              <a:rPr lang="en-US" dirty="0" err="1"/>
              <a:t>en</a:t>
            </a:r>
            <a:r>
              <a:rPr lang="en-US" dirty="0"/>
              <a:t> </a:t>
            </a:r>
            <a:r>
              <a:rPr lang="en-US" dirty="0" err="1"/>
              <a:t>cuanto</a:t>
            </a:r>
            <a:r>
              <a:rPr lang="en-US" dirty="0"/>
              <a:t> no </a:t>
            </a:r>
            <a:r>
              <a:rPr lang="en-US" dirty="0" err="1"/>
              <a:t>estamos</a:t>
            </a:r>
            <a:r>
              <a:rPr lang="en-US" dirty="0"/>
              <a:t> de </a:t>
            </a:r>
            <a:r>
              <a:rPr lang="en-US" dirty="0" err="1"/>
              <a:t>acuerdo</a:t>
            </a:r>
            <a:r>
              <a:rPr lang="en-US" dirty="0"/>
              <a:t> con lo que </a:t>
            </a:r>
            <a:r>
              <a:rPr lang="en-US" dirty="0" err="1"/>
              <a:t>ellos</a:t>
            </a:r>
            <a:r>
              <a:rPr lang="en-US" dirty="0"/>
              <a:t> </a:t>
            </a:r>
            <a:r>
              <a:rPr lang="en-US" dirty="0" err="1"/>
              <a:t>quieren</a:t>
            </a:r>
            <a:r>
              <a:rPr lang="en-US" dirty="0"/>
              <a:t> que </a:t>
            </a:r>
            <a:r>
              <a:rPr lang="en-US" dirty="0" err="1"/>
              <a:t>hagamos</a:t>
            </a:r>
            <a:r>
              <a:rPr lang="en-US" dirty="0"/>
              <a:t>, el </a:t>
            </a:r>
            <a:r>
              <a:rPr lang="en-US" dirty="0" err="1"/>
              <a:t>comportamiento</a:t>
            </a:r>
            <a:r>
              <a:rPr lang="en-US" dirty="0"/>
              <a:t> cambia </a:t>
            </a:r>
            <a:r>
              <a:rPr lang="en-US" dirty="0" err="1"/>
              <a:t>rotundamente</a:t>
            </a:r>
            <a:r>
              <a:rPr lang="en-US" dirty="0"/>
              <a:t> al </a:t>
            </a:r>
            <a:r>
              <a:rPr lang="en-US" dirty="0" err="1"/>
              <a:t>igual</a:t>
            </a:r>
            <a:r>
              <a:rPr lang="en-US" dirty="0"/>
              <a:t> que </a:t>
            </a:r>
            <a:r>
              <a:rPr lang="en-US" dirty="0" err="1"/>
              <a:t>cuando</a:t>
            </a:r>
            <a:r>
              <a:rPr lang="en-US" dirty="0"/>
              <a:t> </a:t>
            </a:r>
            <a:r>
              <a:rPr lang="en-US" dirty="0" err="1"/>
              <a:t>empiezan</a:t>
            </a:r>
            <a:r>
              <a:rPr lang="en-US" dirty="0"/>
              <a:t> a </a:t>
            </a:r>
            <a:r>
              <a:rPr lang="en-US" dirty="0" err="1"/>
              <a:t>ver</a:t>
            </a:r>
            <a:r>
              <a:rPr lang="en-US" dirty="0"/>
              <a:t> </a:t>
            </a:r>
            <a:r>
              <a:rPr lang="en-US" dirty="0" err="1"/>
              <a:t>resistencia</a:t>
            </a:r>
            <a:r>
              <a:rPr lang="en-US" dirty="0"/>
              <a:t> y que no se les </a:t>
            </a:r>
            <a:r>
              <a:rPr lang="en-US" dirty="0" err="1"/>
              <a:t>esta</a:t>
            </a:r>
            <a:r>
              <a:rPr lang="en-US" dirty="0"/>
              <a:t> </a:t>
            </a:r>
            <a:r>
              <a:rPr lang="en-US" dirty="0" err="1"/>
              <a:t>sirviendo</a:t>
            </a:r>
            <a:r>
              <a:rPr lang="en-US" dirty="0"/>
              <a:t>.” – Isabel Lara </a:t>
            </a:r>
          </a:p>
          <a:p>
            <a:br>
              <a:rPr lang="en-US" dirty="0"/>
            </a:br>
            <a:endParaRPr lang="en-US" dirty="0"/>
          </a:p>
        </p:txBody>
      </p:sp>
    </p:spTree>
    <p:extLst>
      <p:ext uri="{BB962C8B-B14F-4D97-AF65-F5344CB8AC3E}">
        <p14:creationId xmlns:p14="http://schemas.microsoft.com/office/powerpoint/2010/main" val="92164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B95-A939-4144-976A-91326A539B8E}"/>
              </a:ext>
            </a:extLst>
          </p:cNvPr>
          <p:cNvSpPr>
            <a:spLocks noGrp="1"/>
          </p:cNvSpPr>
          <p:nvPr>
            <p:ph type="title"/>
          </p:nvPr>
        </p:nvSpPr>
        <p:spPr/>
        <p:txBody>
          <a:bodyPr>
            <a:normAutofit/>
          </a:bodyPr>
          <a:lstStyle/>
          <a:p>
            <a:pPr rtl="0">
              <a:spcBef>
                <a:spcPts val="0"/>
              </a:spcBef>
              <a:spcAft>
                <a:spcPts val="0"/>
              </a:spcAft>
            </a:pPr>
            <a:r>
              <a:rPr lang="en-US" sz="2000" b="1" dirty="0">
                <a:solidFill>
                  <a:srgbClr val="000000"/>
                </a:solidFill>
                <a:latin typeface="Calibri" panose="020F0502020204030204" pitchFamily="34" charset="0"/>
              </a:rPr>
              <a:t>Hombres </a:t>
            </a:r>
            <a:r>
              <a:rPr lang="en-US" sz="2000" b="1" dirty="0" err="1">
                <a:solidFill>
                  <a:srgbClr val="000000"/>
                </a:solidFill>
                <a:latin typeface="Calibri" panose="020F0502020204030204" pitchFamily="34" charset="0"/>
              </a:rPr>
              <a:t>Jóvenes</a:t>
            </a:r>
            <a:r>
              <a:rPr lang="en-US" sz="2000" b="1" dirty="0">
                <a:solidFill>
                  <a:srgbClr val="000000"/>
                </a:solidFill>
                <a:latin typeface="Calibri" panose="020F0502020204030204" pitchFamily="34" charset="0"/>
              </a:rPr>
              <a:t> de Color </a:t>
            </a:r>
            <a:br>
              <a:rPr lang="en-US" sz="2000" b="0" dirty="0">
                <a:effectLst/>
              </a:rPr>
            </a:br>
            <a:r>
              <a:rPr lang="en-US" sz="2000" i="1" dirty="0" err="1">
                <a:solidFill>
                  <a:srgbClr val="000000"/>
                </a:solidFill>
                <a:latin typeface="Calibri" panose="020F0502020204030204" pitchFamily="34" charset="0"/>
              </a:rPr>
              <a:t>Asesora</a:t>
            </a:r>
            <a:r>
              <a:rPr lang="en-US" sz="2000" b="0" i="0" u="none" strike="noStrike" dirty="0">
                <a:solidFill>
                  <a:srgbClr val="000000"/>
                </a:solidFill>
                <a:effectLst/>
                <a:latin typeface="Calibri" panose="020F0502020204030204" pitchFamily="34" charset="0"/>
              </a:rPr>
              <a:t>: </a:t>
            </a:r>
            <a:br>
              <a:rPr lang="en-US" sz="2000" b="0" i="0" u="none" strike="noStrike" dirty="0">
                <a:solidFill>
                  <a:srgbClr val="000000"/>
                </a:solidFill>
                <a:effectLst/>
                <a:latin typeface="Calibri" panose="020F0502020204030204" pitchFamily="34" charset="0"/>
              </a:rPr>
            </a:br>
            <a:r>
              <a:rPr lang="en-US" sz="2000" b="1" i="0" u="none" strike="noStrike" dirty="0" err="1">
                <a:solidFill>
                  <a:srgbClr val="000000"/>
                </a:solidFill>
                <a:effectLst/>
                <a:latin typeface="Calibri" panose="020F0502020204030204" pitchFamily="34" charset="0"/>
              </a:rPr>
              <a:t>Kanwarpal</a:t>
            </a:r>
            <a:r>
              <a:rPr lang="en-US" sz="2000" b="1" i="0" u="none" strike="noStrike" dirty="0">
                <a:solidFill>
                  <a:srgbClr val="000000"/>
                </a:solidFill>
                <a:effectLst/>
                <a:latin typeface="Calibri" panose="020F0502020204030204" pitchFamily="34" charset="0"/>
              </a:rPr>
              <a:t> Dhaliwal</a:t>
            </a:r>
            <a:r>
              <a:rPr lang="en-US" sz="2000" b="0" i="0" u="none" strike="noStrike" dirty="0">
                <a:solidFill>
                  <a:srgbClr val="000000"/>
                </a:solidFill>
                <a:effectLst/>
                <a:latin typeface="Calibri" panose="020F0502020204030204" pitchFamily="34" charset="0"/>
              </a:rPr>
              <a:t>, </a:t>
            </a:r>
            <a:br>
              <a:rPr lang="en-US" sz="2000" b="0" i="0" u="none" strike="noStrike" dirty="0">
                <a:solidFill>
                  <a:srgbClr val="000000"/>
                </a:solidFill>
                <a:effectLst/>
                <a:latin typeface="Calibri" panose="020F0502020204030204" pitchFamily="34" charset="0"/>
              </a:rPr>
            </a:br>
            <a:r>
              <a:rPr lang="en-US" sz="2000" b="0" i="0" u="none" strike="noStrike" dirty="0">
                <a:solidFill>
                  <a:srgbClr val="000000"/>
                </a:solidFill>
                <a:effectLst/>
                <a:latin typeface="Calibri" panose="020F0502020204030204" pitchFamily="34" charset="0"/>
              </a:rPr>
              <a:t>RYSE Center</a:t>
            </a:r>
            <a:br>
              <a:rPr lang="en-US" sz="2000" b="0" dirty="0">
                <a:effectLst/>
              </a:rPr>
            </a:br>
            <a:br>
              <a:rPr lang="en-US" sz="2000" dirty="0"/>
            </a:br>
            <a:endParaRPr lang="en-US" sz="2000" dirty="0"/>
          </a:p>
        </p:txBody>
      </p:sp>
      <p:sp>
        <p:nvSpPr>
          <p:cNvPr id="3" name="Content Placeholder 2">
            <a:extLst>
              <a:ext uri="{FF2B5EF4-FFF2-40B4-BE49-F238E27FC236}">
                <a16:creationId xmlns:a16="http://schemas.microsoft.com/office/drawing/2014/main" id="{AE229AC3-875A-460E-8D20-8CB19642E194}"/>
              </a:ext>
            </a:extLst>
          </p:cNvPr>
          <p:cNvSpPr>
            <a:spLocks noGrp="1"/>
          </p:cNvSpPr>
          <p:nvPr>
            <p:ph idx="1"/>
          </p:nvPr>
        </p:nvSpPr>
        <p:spPr/>
        <p:txBody>
          <a:bodyPr>
            <a:normAutofit/>
          </a:bodyPr>
          <a:lstStyle/>
          <a:p>
            <a:pPr rtl="0">
              <a:spcBef>
                <a:spcPts val="0"/>
              </a:spcBef>
              <a:spcAft>
                <a:spcPts val="0"/>
              </a:spcAft>
            </a:pPr>
            <a:r>
              <a:rPr lang="en-US" b="1" i="1" dirty="0" err="1">
                <a:solidFill>
                  <a:srgbClr val="000000"/>
                </a:solidFill>
                <a:latin typeface="Calibri" panose="020F0502020204030204" pitchFamily="34" charset="0"/>
              </a:rPr>
              <a:t>Resultados</a:t>
            </a:r>
            <a:r>
              <a:rPr lang="en-US" sz="2000" b="1" i="0" u="none" strike="noStrike" dirty="0">
                <a:solidFill>
                  <a:srgbClr val="000000"/>
                </a:solidFill>
                <a:effectLst/>
                <a:latin typeface="Calibri" panose="020F0502020204030204" pitchFamily="34" charset="0"/>
              </a:rPr>
              <a:t>: </a:t>
            </a:r>
          </a:p>
          <a:p>
            <a:pPr rtl="0">
              <a:spcBef>
                <a:spcPts val="0"/>
              </a:spcBef>
              <a:spcAft>
                <a:spcPts val="0"/>
              </a:spcAft>
            </a:pPr>
            <a:endParaRPr lang="en-US" b="1" dirty="0">
              <a:effectLst/>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Algunos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mencionaron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sentirse</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cómodos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en</a:t>
            </a:r>
            <a:r>
              <a:rPr lang="en-US" sz="2000" b="0" i="0" u="none" strike="noStrike" dirty="0">
                <a:solidFill>
                  <a:srgbClr val="000000"/>
                </a:solidFill>
                <a:effectLst/>
                <a:latin typeface="Calibri" panose="020F0502020204030204" pitchFamily="34" charset="0"/>
              </a:rPr>
              <a:t> RYSE. RYSE </a:t>
            </a:r>
            <a:r>
              <a:rPr lang="en-US" sz="2000" b="0" i="0" u="none" strike="noStrike" dirty="0" err="1">
                <a:solidFill>
                  <a:srgbClr val="000000"/>
                </a:solidFill>
                <a:effectLst/>
                <a:latin typeface="Calibri" panose="020F0502020204030204" pitchFamily="34" charset="0"/>
              </a:rPr>
              <a:t>provee</a:t>
            </a:r>
            <a:r>
              <a:rPr lang="en-US" sz="2000" b="0" i="0" u="none" strike="noStrike" dirty="0">
                <a:solidFill>
                  <a:srgbClr val="000000"/>
                </a:solidFill>
                <a:effectLst/>
                <a:latin typeface="Calibri" panose="020F0502020204030204" pitchFamily="34" charset="0"/>
              </a:rPr>
              <a:t> el </a:t>
            </a:r>
            <a:r>
              <a:rPr lang="en-US" sz="2000" b="0" i="0" u="none" strike="noStrike" dirty="0" err="1">
                <a:solidFill>
                  <a:srgbClr val="000000"/>
                </a:solidFill>
                <a:effectLst/>
                <a:latin typeface="Calibri" panose="020F0502020204030204" pitchFamily="34" charset="0"/>
              </a:rPr>
              <a:t>acceso</a:t>
            </a:r>
            <a:r>
              <a:rPr lang="en-US" sz="2000" b="0" i="0" u="none" strike="noStrike" dirty="0">
                <a:solidFill>
                  <a:srgbClr val="000000"/>
                </a:solidFill>
                <a:effectLst/>
                <a:latin typeface="Calibri" panose="020F0502020204030204" pitchFamily="34" charset="0"/>
              </a:rPr>
              <a:t> y </a:t>
            </a:r>
            <a:r>
              <a:rPr lang="en-US" sz="2000" b="0" i="0" u="none" strike="noStrike" dirty="0" err="1">
                <a:solidFill>
                  <a:srgbClr val="000000"/>
                </a:solidFill>
                <a:effectLst/>
                <a:latin typeface="Calibri" panose="020F0502020204030204" pitchFamily="34" charset="0"/>
              </a:rPr>
              <a:t>apoyo</a:t>
            </a:r>
            <a:r>
              <a:rPr lang="en-US" sz="2000" b="0" i="0" u="none" strike="noStrike" dirty="0">
                <a:solidFill>
                  <a:srgbClr val="000000"/>
                </a:solidFill>
                <a:effectLst/>
                <a:latin typeface="Calibri" panose="020F0502020204030204" pitchFamily="34" charset="0"/>
              </a:rPr>
              <a:t> que </a:t>
            </a:r>
            <a:r>
              <a:rPr lang="en-US" sz="2000" b="0" i="0" u="none" strike="noStrike" dirty="0" err="1">
                <a:solidFill>
                  <a:srgbClr val="000000"/>
                </a:solidFill>
                <a:effectLst/>
                <a:latin typeface="Calibri" panose="020F0502020204030204" pitchFamily="34" charset="0"/>
              </a:rPr>
              <a:t>ellos</a:t>
            </a:r>
            <a:r>
              <a:rPr lang="en-US" sz="2000" b="0" i="0" u="none" strike="noStrike" dirty="0">
                <a:solidFill>
                  <a:srgbClr val="000000"/>
                </a:solidFill>
                <a:effectLst/>
                <a:latin typeface="Calibri" panose="020F0502020204030204" pitchFamily="34" charset="0"/>
              </a:rPr>
              <a:t> no </a:t>
            </a:r>
            <a:r>
              <a:rPr lang="en-US" sz="2000" b="0" i="0" u="none" strike="noStrike" dirty="0" err="1">
                <a:solidFill>
                  <a:srgbClr val="000000"/>
                </a:solidFill>
                <a:effectLst/>
                <a:latin typeface="Calibri" panose="020F0502020204030204" pitchFamily="34" charset="0"/>
              </a:rPr>
              <a:t>reciben</a:t>
            </a:r>
            <a:r>
              <a:rPr lang="en-US" sz="2000" b="0" i="0" u="none" strike="noStrike" dirty="0">
                <a:solidFill>
                  <a:srgbClr val="000000"/>
                </a:solidFill>
                <a:effectLst/>
                <a:latin typeface="Calibri" panose="020F0502020204030204" pitchFamily="34" charset="0"/>
              </a:rPr>
              <a:t> con </a:t>
            </a:r>
            <a:r>
              <a:rPr lang="en-US" sz="2000" b="0" i="0" u="none" strike="noStrike" dirty="0" err="1">
                <a:solidFill>
                  <a:srgbClr val="000000"/>
                </a:solidFill>
                <a:effectLst/>
                <a:latin typeface="Calibri" panose="020F0502020204030204" pitchFamily="34" charset="0"/>
              </a:rPr>
              <a:t>otras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organizaciones</a:t>
            </a:r>
            <a:r>
              <a:rPr lang="en-US" dirty="0">
                <a:solidFill>
                  <a:srgbClr val="000000"/>
                </a:solidFill>
                <a:latin typeface="Calibri" panose="020F0502020204030204" pitchFamily="34" charset="0"/>
              </a:rPr>
              <a:t>.</a:t>
            </a:r>
            <a:r>
              <a:rPr lang="en-US" sz="2000" b="0" i="0" u="none" strike="noStrike" dirty="0">
                <a:solidFill>
                  <a:srgbClr val="000000"/>
                </a:solidFill>
                <a:effectLst/>
                <a:latin typeface="Calibri" panose="020F0502020204030204" pitchFamily="34" charset="0"/>
              </a:rPr>
              <a:t> </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reportaron</a:t>
            </a:r>
            <a:r>
              <a:rPr lang="en-US" sz="2000" b="0" i="0" u="none" strike="noStrike" dirty="0">
                <a:solidFill>
                  <a:srgbClr val="000000"/>
                </a:solidFill>
                <a:effectLst/>
                <a:latin typeface="Calibri" panose="020F0502020204030204" pitchFamily="34" charset="0"/>
              </a:rPr>
              <a:t> no ser vistos, </a:t>
            </a:r>
            <a:r>
              <a:rPr lang="en-US" sz="2000" b="0" i="0" u="none" strike="noStrike" dirty="0" err="1">
                <a:solidFill>
                  <a:srgbClr val="000000"/>
                </a:solidFill>
                <a:effectLst/>
                <a:latin typeface="Calibri" panose="020F0502020204030204" pitchFamily="34" charset="0"/>
              </a:rPr>
              <a:t>valorados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ni</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escuchados</a:t>
            </a:r>
            <a:r>
              <a:rPr lang="en-US" sz="2000" b="0" i="0" u="none" strike="noStrike" dirty="0">
                <a:solidFill>
                  <a:srgbClr val="000000"/>
                </a:solidFill>
                <a:effectLst/>
                <a:latin typeface="Calibri" panose="020F0502020204030204" pitchFamily="34" charset="0"/>
              </a:rPr>
              <a:t> por los </a:t>
            </a:r>
            <a:r>
              <a:rPr lang="en-US" sz="2000" b="0" i="0" u="none" strike="noStrike" dirty="0" err="1">
                <a:solidFill>
                  <a:srgbClr val="000000"/>
                </a:solidFill>
                <a:effectLst/>
                <a:latin typeface="Calibri" panose="020F0502020204030204" pitchFamily="34" charset="0"/>
              </a:rPr>
              <a:t>proveedores</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servicios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Muchas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veces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cuando</a:t>
            </a:r>
            <a:r>
              <a:rPr lang="en-US" sz="2000" b="0" i="0" u="none" strike="noStrike" dirty="0">
                <a:solidFill>
                  <a:srgbClr val="000000"/>
                </a:solidFill>
                <a:effectLst/>
                <a:latin typeface="Calibri" panose="020F0502020204030204" pitchFamily="34" charset="0"/>
              </a:rPr>
              <a:t> dan a </a:t>
            </a:r>
            <a:r>
              <a:rPr lang="en-US" sz="2000" b="0" i="0" u="none" strike="noStrike" dirty="0" err="1">
                <a:solidFill>
                  <a:srgbClr val="000000"/>
                </a:solidFill>
                <a:effectLst/>
                <a:latin typeface="Calibri" panose="020F0502020204030204" pitchFamily="34" charset="0"/>
              </a:rPr>
              <a:t>conocer</a:t>
            </a:r>
            <a:r>
              <a:rPr lang="en-US" sz="2000" b="0" i="0" u="none" strike="noStrike" dirty="0">
                <a:solidFill>
                  <a:srgbClr val="000000"/>
                </a:solidFill>
                <a:effectLst/>
                <a:latin typeface="Calibri" panose="020F0502020204030204" pitchFamily="34" charset="0"/>
              </a:rPr>
              <a:t> sus </a:t>
            </a:r>
            <a:r>
              <a:rPr lang="en-US" sz="2000" b="0" i="0" u="none" strike="noStrike" dirty="0" err="1">
                <a:solidFill>
                  <a:srgbClr val="000000"/>
                </a:solidFill>
                <a:effectLst/>
                <a:latin typeface="Calibri" panose="020F0502020204030204" pitchFamily="34" charset="0"/>
              </a:rPr>
              <a:t>necesidades</a:t>
            </a:r>
            <a:r>
              <a:rPr lang="en-US" sz="2000" b="0" i="0" u="none" strike="noStrike" dirty="0">
                <a:solidFill>
                  <a:srgbClr val="000000"/>
                </a:solidFill>
                <a:effectLst/>
                <a:latin typeface="Calibri" panose="020F0502020204030204" pitchFamily="34" charset="0"/>
              </a:rPr>
              <a:t> se les </a:t>
            </a:r>
            <a:r>
              <a:rPr lang="en-US" sz="2000" b="0" i="0" u="none" strike="noStrike" dirty="0" err="1">
                <a:solidFill>
                  <a:srgbClr val="000000"/>
                </a:solidFill>
                <a:effectLst/>
                <a:latin typeface="Calibri" panose="020F0502020204030204" pitchFamily="34" charset="0"/>
              </a:rPr>
              <a:t>presiona</a:t>
            </a:r>
            <a:r>
              <a:rPr lang="en-US" sz="2000" b="0" i="0" u="none" strike="noStrike" dirty="0">
                <a:solidFill>
                  <a:srgbClr val="000000"/>
                </a:solidFill>
                <a:effectLst/>
                <a:latin typeface="Calibri" panose="020F0502020204030204" pitchFamily="34" charset="0"/>
              </a:rPr>
              <a:t> para que </a:t>
            </a:r>
            <a:r>
              <a:rPr lang="en-US" sz="2000" b="0" i="0" u="none" strike="noStrike" dirty="0" err="1">
                <a:solidFill>
                  <a:srgbClr val="000000"/>
                </a:solidFill>
                <a:effectLst/>
                <a:latin typeface="Calibri" panose="020F0502020204030204" pitchFamily="34" charset="0"/>
              </a:rPr>
              <a:t>tomen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otras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decisiones</a:t>
            </a:r>
            <a:r>
              <a:rPr lang="en-US" sz="20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Algunos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quieren</a:t>
            </a:r>
            <a:r>
              <a:rPr lang="en-US" sz="2000" b="0" i="0" u="none" strike="noStrike" dirty="0">
                <a:solidFill>
                  <a:srgbClr val="000000"/>
                </a:solidFill>
                <a:effectLst/>
                <a:latin typeface="Calibri" panose="020F0502020204030204" pitchFamily="34" charset="0"/>
              </a:rPr>
              <a:t> que las </a:t>
            </a:r>
            <a:r>
              <a:rPr lang="en-US" sz="2000" b="0" i="0" u="none" strike="noStrike" dirty="0" err="1">
                <a:solidFill>
                  <a:srgbClr val="000000"/>
                </a:solidFill>
                <a:effectLst/>
                <a:latin typeface="Calibri" panose="020F0502020204030204" pitchFamily="34" charset="0"/>
              </a:rPr>
              <a:t>organizaciones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esten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conectadas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pero</a:t>
            </a:r>
            <a:r>
              <a:rPr lang="en-US" sz="2000" b="0" i="0" u="none" strike="noStrike" dirty="0">
                <a:solidFill>
                  <a:srgbClr val="000000"/>
                </a:solidFill>
                <a:effectLst/>
                <a:latin typeface="Calibri" panose="020F0502020204030204" pitchFamily="34" charset="0"/>
              </a:rPr>
              <a:t> que </a:t>
            </a:r>
            <a:r>
              <a:rPr lang="en-US" sz="2000" b="0" i="0" u="none" strike="noStrike" dirty="0" err="1">
                <a:solidFill>
                  <a:srgbClr val="000000"/>
                </a:solidFill>
                <a:effectLst/>
                <a:latin typeface="Calibri" panose="020F0502020204030204" pitchFamily="34" charset="0"/>
              </a:rPr>
              <a:t>sean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discretas</a:t>
            </a:r>
            <a:r>
              <a:rPr lang="en-US" sz="2000" b="0" i="0" u="none" strike="noStrike" dirty="0">
                <a:solidFill>
                  <a:srgbClr val="000000"/>
                </a:solidFill>
                <a:effectLst/>
                <a:latin typeface="Calibri" panose="020F0502020204030204" pitchFamily="34" charset="0"/>
              </a:rPr>
              <a:t> y </a:t>
            </a:r>
            <a:r>
              <a:rPr lang="en-US" sz="2000" b="0" i="0" u="none" strike="noStrike" dirty="0" err="1">
                <a:solidFill>
                  <a:srgbClr val="000000"/>
                </a:solidFill>
                <a:effectLst/>
                <a:latin typeface="Calibri" panose="020F0502020204030204" pitchFamily="34" charset="0"/>
              </a:rPr>
              <a:t>cuidadosas</a:t>
            </a:r>
            <a:r>
              <a:rPr lang="en-US" sz="2000" b="0" i="0" u="none" strike="noStrike" dirty="0">
                <a:solidFill>
                  <a:srgbClr val="000000"/>
                </a:solidFill>
                <a:effectLst/>
                <a:latin typeface="Calibri" panose="020F0502020204030204" pitchFamily="34" charset="0"/>
              </a:rPr>
              <a:t> con </a:t>
            </a:r>
            <a:r>
              <a:rPr lang="en-US" sz="2000" b="0" i="0" u="none" strike="noStrike" dirty="0" err="1">
                <a:solidFill>
                  <a:srgbClr val="000000"/>
                </a:solidFill>
                <a:effectLst/>
                <a:latin typeface="Calibri" panose="020F0502020204030204" pitchFamily="34" charset="0"/>
              </a:rPr>
              <a:t>su</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información</a:t>
            </a:r>
            <a:r>
              <a:rPr lang="en-US" sz="2000" b="0" i="0" u="none" strike="noStrike" dirty="0">
                <a:solidFill>
                  <a:srgbClr val="000000"/>
                </a:solidFill>
                <a:effectLst/>
                <a:latin typeface="Calibri" panose="020F0502020204030204" pitchFamily="34" charset="0"/>
              </a:rPr>
              <a:t> personal. </a:t>
            </a:r>
            <a:r>
              <a:rPr lang="en-US" sz="2000" b="0" i="0" u="none" strike="noStrike" dirty="0" err="1">
                <a:solidFill>
                  <a:srgbClr val="000000"/>
                </a:solidFill>
                <a:effectLst/>
                <a:latin typeface="Calibri" panose="020F0502020204030204" pitchFamily="34" charset="0"/>
              </a:rPr>
              <a:t>Ellos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piensan</a:t>
            </a:r>
            <a:r>
              <a:rPr lang="en-US" sz="2000" b="0" i="0" u="none" strike="noStrike" dirty="0">
                <a:solidFill>
                  <a:srgbClr val="000000"/>
                </a:solidFill>
                <a:effectLst/>
                <a:latin typeface="Calibri" panose="020F0502020204030204" pitchFamily="34" charset="0"/>
              </a:rPr>
              <a:t> que es de </a:t>
            </a:r>
            <a:r>
              <a:rPr lang="en-US" sz="2000" b="0" i="0" u="none" strike="noStrike" dirty="0" err="1">
                <a:solidFill>
                  <a:srgbClr val="000000"/>
                </a:solidFill>
                <a:effectLst/>
                <a:latin typeface="Calibri" panose="020F0502020204030204" pitchFamily="34" charset="0"/>
              </a:rPr>
              <a:t>ayuda</a:t>
            </a:r>
            <a:r>
              <a:rPr lang="en-US" sz="2000" b="0" i="0" u="none" strike="noStrike" dirty="0">
                <a:solidFill>
                  <a:srgbClr val="000000"/>
                </a:solidFill>
                <a:effectLst/>
                <a:latin typeface="Calibri" panose="020F0502020204030204" pitchFamily="34" charset="0"/>
              </a:rPr>
              <a:t> saber de </a:t>
            </a:r>
            <a:r>
              <a:rPr lang="en-US" sz="2000" b="0" i="0" u="none" strike="noStrike" dirty="0" err="1">
                <a:solidFill>
                  <a:srgbClr val="000000"/>
                </a:solidFill>
                <a:effectLst/>
                <a:latin typeface="Calibri" panose="020F0502020204030204" pitchFamily="34" charset="0"/>
              </a:rPr>
              <a:t>antemano</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si</a:t>
            </a:r>
            <a:r>
              <a:rPr lang="en-US" sz="2000" b="0" i="0" u="none" strike="noStrike" dirty="0">
                <a:solidFill>
                  <a:srgbClr val="000000"/>
                </a:solidFill>
                <a:effectLst/>
                <a:latin typeface="Calibri" panose="020F0502020204030204" pitchFamily="34" charset="0"/>
              </a:rPr>
              <a:t> es que </a:t>
            </a:r>
            <a:r>
              <a:rPr lang="en-US" sz="2000" b="0" i="0" u="none" strike="noStrike" dirty="0" err="1">
                <a:solidFill>
                  <a:srgbClr val="000000"/>
                </a:solidFill>
                <a:effectLst/>
                <a:latin typeface="Calibri" panose="020F0502020204030204" pitchFamily="34" charset="0"/>
              </a:rPr>
              <a:t>pueden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calificar</a:t>
            </a:r>
            <a:r>
              <a:rPr lang="en-US" sz="2000" b="0" i="0" u="none" strike="noStrike" dirty="0">
                <a:solidFill>
                  <a:srgbClr val="000000"/>
                </a:solidFill>
                <a:effectLst/>
                <a:latin typeface="Calibri" panose="020F0502020204030204" pitchFamily="34" charset="0"/>
              </a:rPr>
              <a:t> para </a:t>
            </a:r>
            <a:r>
              <a:rPr lang="en-US" sz="2000" b="0" i="0" u="none" strike="noStrike" dirty="0" err="1">
                <a:solidFill>
                  <a:srgbClr val="000000"/>
                </a:solidFill>
                <a:effectLst/>
                <a:latin typeface="Calibri" panose="020F0502020204030204" pitchFamily="34" charset="0"/>
              </a:rPr>
              <a:t>otros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servicios</a:t>
            </a:r>
            <a:r>
              <a:rPr lang="en-US" sz="2000" b="0" i="0" u="none" strike="noStrike" dirty="0">
                <a:solidFill>
                  <a:srgbClr val="000000"/>
                </a:solidFill>
                <a:effectLst/>
                <a:latin typeface="Calibri" panose="020F0502020204030204" pitchFamily="34" charset="0"/>
              </a:rPr>
              <a:t> antes de </a:t>
            </a:r>
            <a:r>
              <a:rPr lang="en-US" sz="2000" b="0" i="0" u="none" strike="noStrike" dirty="0" err="1">
                <a:solidFill>
                  <a:srgbClr val="000000"/>
                </a:solidFill>
                <a:effectLst/>
                <a:latin typeface="Calibri" panose="020F0502020204030204" pitchFamily="34" charset="0"/>
              </a:rPr>
              <a:t>hacer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contácto</a:t>
            </a:r>
            <a:r>
              <a:rPr lang="en-US" sz="2000" b="0" i="0" u="none" strike="noStrike" dirty="0">
                <a:solidFill>
                  <a:srgbClr val="000000"/>
                </a:solidFill>
                <a:effectLst/>
                <a:latin typeface="Calibri" panose="020F0502020204030204" pitchFamily="34" charset="0"/>
              </a:rPr>
              <a:t>. </a:t>
            </a:r>
          </a:p>
          <a:p>
            <a:endParaRPr lang="en-US" dirty="0"/>
          </a:p>
        </p:txBody>
      </p:sp>
      <p:sp>
        <p:nvSpPr>
          <p:cNvPr id="4" name="Text Placeholder 3">
            <a:extLst>
              <a:ext uri="{FF2B5EF4-FFF2-40B4-BE49-F238E27FC236}">
                <a16:creationId xmlns:a16="http://schemas.microsoft.com/office/drawing/2014/main" id="{AAEA74B4-C296-481C-B1C3-A7318C11D969}"/>
              </a:ext>
            </a:extLst>
          </p:cNvPr>
          <p:cNvSpPr>
            <a:spLocks noGrp="1"/>
          </p:cNvSpPr>
          <p:nvPr>
            <p:ph type="body" sz="half" idx="2"/>
          </p:nvPr>
        </p:nvSpPr>
        <p:spPr/>
        <p:txBody>
          <a:bodyPr/>
          <a:lstStyle/>
          <a:p>
            <a:r>
              <a:rPr lang="en-US" dirty="0"/>
              <a:t>“</a:t>
            </a:r>
            <a:r>
              <a:rPr lang="en-US" dirty="0" err="1"/>
              <a:t>Estos</a:t>
            </a:r>
            <a:r>
              <a:rPr lang="en-US" dirty="0"/>
              <a:t> </a:t>
            </a:r>
            <a:r>
              <a:rPr lang="en-US" dirty="0" err="1"/>
              <a:t>jóvenes</a:t>
            </a:r>
            <a:r>
              <a:rPr lang="en-US" dirty="0"/>
              <a:t> y </a:t>
            </a:r>
            <a:r>
              <a:rPr lang="en-US" dirty="0" err="1"/>
              <a:t>niños</a:t>
            </a:r>
            <a:r>
              <a:rPr lang="en-US" dirty="0"/>
              <a:t> </a:t>
            </a:r>
            <a:r>
              <a:rPr lang="en-US" dirty="0" err="1"/>
              <a:t>contaron</a:t>
            </a:r>
            <a:r>
              <a:rPr lang="en-US" dirty="0"/>
              <a:t> </a:t>
            </a:r>
            <a:r>
              <a:rPr lang="en-US" dirty="0" err="1"/>
              <a:t>sobre</a:t>
            </a:r>
            <a:r>
              <a:rPr lang="en-US" dirty="0"/>
              <a:t> </a:t>
            </a:r>
            <a:r>
              <a:rPr lang="en-US" dirty="0" err="1"/>
              <a:t>como</a:t>
            </a:r>
            <a:r>
              <a:rPr lang="en-US" dirty="0"/>
              <a:t> al </a:t>
            </a:r>
            <a:r>
              <a:rPr lang="en-US" dirty="0" err="1"/>
              <a:t>entrar</a:t>
            </a:r>
            <a:r>
              <a:rPr lang="en-US" dirty="0"/>
              <a:t> por la </a:t>
            </a:r>
            <a:r>
              <a:rPr lang="en-US" dirty="0" err="1"/>
              <a:t>puerta</a:t>
            </a:r>
            <a:r>
              <a:rPr lang="en-US" dirty="0"/>
              <a:t>  no </a:t>
            </a:r>
            <a:r>
              <a:rPr lang="en-US" dirty="0" err="1"/>
              <a:t>están</a:t>
            </a:r>
            <a:r>
              <a:rPr lang="en-US" dirty="0"/>
              <a:t> </a:t>
            </a:r>
            <a:r>
              <a:rPr lang="en-US" dirty="0" err="1"/>
              <a:t>seguros</a:t>
            </a:r>
            <a:r>
              <a:rPr lang="en-US" dirty="0"/>
              <a:t> </a:t>
            </a:r>
            <a:r>
              <a:rPr lang="en-US" dirty="0" err="1"/>
              <a:t>si</a:t>
            </a:r>
            <a:r>
              <a:rPr lang="en-US" dirty="0"/>
              <a:t> </a:t>
            </a:r>
            <a:r>
              <a:rPr lang="en-US" dirty="0" err="1"/>
              <a:t>alguien</a:t>
            </a:r>
            <a:r>
              <a:rPr lang="en-US" dirty="0"/>
              <a:t> </a:t>
            </a:r>
            <a:r>
              <a:rPr lang="en-US" dirty="0" err="1"/>
              <a:t>si</a:t>
            </a:r>
            <a:r>
              <a:rPr lang="en-US" dirty="0"/>
              <a:t> </a:t>
            </a:r>
            <a:r>
              <a:rPr lang="en-US" dirty="0" err="1"/>
              <a:t>quiera</a:t>
            </a:r>
            <a:r>
              <a:rPr lang="en-US" dirty="0"/>
              <a:t> los </a:t>
            </a:r>
            <a:r>
              <a:rPr lang="en-US" dirty="0" err="1"/>
              <a:t>va</a:t>
            </a:r>
            <a:r>
              <a:rPr lang="en-US" dirty="0"/>
              <a:t> a </a:t>
            </a:r>
            <a:r>
              <a:rPr lang="en-US" dirty="0" err="1"/>
              <a:t>mirar</a:t>
            </a:r>
            <a:r>
              <a:rPr lang="en-US" dirty="0"/>
              <a:t> o </a:t>
            </a:r>
            <a:r>
              <a:rPr lang="en-US" dirty="0" err="1"/>
              <a:t>si</a:t>
            </a:r>
            <a:r>
              <a:rPr lang="en-US" dirty="0"/>
              <a:t> </a:t>
            </a:r>
            <a:r>
              <a:rPr lang="en-US" dirty="0" err="1"/>
              <a:t>alguien</a:t>
            </a:r>
            <a:r>
              <a:rPr lang="en-US" dirty="0"/>
              <a:t> </a:t>
            </a:r>
            <a:r>
              <a:rPr lang="en-US" dirty="0" err="1"/>
              <a:t>va</a:t>
            </a:r>
            <a:r>
              <a:rPr lang="en-US" dirty="0"/>
              <a:t> a </a:t>
            </a:r>
            <a:r>
              <a:rPr lang="en-US" dirty="0" err="1"/>
              <a:t>reconocer</a:t>
            </a:r>
            <a:r>
              <a:rPr lang="en-US" dirty="0"/>
              <a:t> </a:t>
            </a:r>
            <a:r>
              <a:rPr lang="en-US" dirty="0" err="1"/>
              <a:t>su</a:t>
            </a:r>
            <a:r>
              <a:rPr lang="en-US" dirty="0"/>
              <a:t> </a:t>
            </a:r>
            <a:r>
              <a:rPr lang="en-US" dirty="0" err="1"/>
              <a:t>presencia</a:t>
            </a:r>
            <a:r>
              <a:rPr lang="en-US" dirty="0"/>
              <a:t> o </a:t>
            </a:r>
            <a:r>
              <a:rPr lang="en-US" dirty="0" err="1"/>
              <a:t>si</a:t>
            </a:r>
            <a:r>
              <a:rPr lang="en-US" dirty="0"/>
              <a:t> al </a:t>
            </a:r>
            <a:r>
              <a:rPr lang="en-US" dirty="0" err="1"/>
              <a:t>verlos</a:t>
            </a:r>
            <a:r>
              <a:rPr lang="en-US" dirty="0"/>
              <a:t> </a:t>
            </a:r>
            <a:r>
              <a:rPr lang="en-US" dirty="0" err="1"/>
              <a:t>serán</a:t>
            </a:r>
            <a:r>
              <a:rPr lang="en-US" dirty="0"/>
              <a:t>… </a:t>
            </a:r>
            <a:r>
              <a:rPr lang="en-US" dirty="0" err="1"/>
              <a:t>auntomáticamente</a:t>
            </a:r>
            <a:r>
              <a:rPr lang="en-US" dirty="0"/>
              <a:t> vistos </a:t>
            </a:r>
            <a:r>
              <a:rPr lang="en-US" dirty="0" err="1"/>
              <a:t>como</a:t>
            </a:r>
            <a:r>
              <a:rPr lang="en-US" dirty="0"/>
              <a:t> una </a:t>
            </a:r>
            <a:r>
              <a:rPr lang="en-US" dirty="0" err="1"/>
              <a:t>amenaza</a:t>
            </a:r>
            <a:r>
              <a:rPr lang="en-US" dirty="0"/>
              <a:t>.” – </a:t>
            </a:r>
            <a:r>
              <a:rPr lang="en-US" dirty="0" err="1"/>
              <a:t>Kanwarpal</a:t>
            </a:r>
            <a:r>
              <a:rPr lang="en-US" dirty="0"/>
              <a:t> Dhaliwal.</a:t>
            </a:r>
          </a:p>
          <a:p>
            <a:endParaRPr lang="en-US" dirty="0"/>
          </a:p>
        </p:txBody>
      </p:sp>
    </p:spTree>
    <p:extLst>
      <p:ext uri="{BB962C8B-B14F-4D97-AF65-F5344CB8AC3E}">
        <p14:creationId xmlns:p14="http://schemas.microsoft.com/office/powerpoint/2010/main" val="105232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1020-5E35-4665-9B3F-702A65B8F4BE}"/>
              </a:ext>
            </a:extLst>
          </p:cNvPr>
          <p:cNvSpPr>
            <a:spLocks noGrp="1"/>
          </p:cNvSpPr>
          <p:nvPr>
            <p:ph type="title"/>
          </p:nvPr>
        </p:nvSpPr>
        <p:spPr>
          <a:xfrm>
            <a:off x="457200" y="731520"/>
            <a:ext cx="3200400" cy="2194560"/>
          </a:xfrm>
        </p:spPr>
        <p:txBody>
          <a:bodyPr>
            <a:normAutofit fontScale="90000"/>
          </a:bodyPr>
          <a:lstStyle/>
          <a:p>
            <a:pPr rtl="0">
              <a:spcBef>
                <a:spcPts val="0"/>
              </a:spcBef>
              <a:spcAft>
                <a:spcPts val="0"/>
              </a:spcAft>
            </a:pPr>
            <a:br>
              <a:rPr lang="en-US" sz="2200" b="1" i="0" u="none" strike="noStrike" dirty="0">
                <a:solidFill>
                  <a:srgbClr val="000000"/>
                </a:solidFill>
                <a:effectLst/>
                <a:latin typeface="Calibri" panose="020F0502020204030204" pitchFamily="34" charset="0"/>
              </a:rPr>
            </a:br>
            <a:br>
              <a:rPr lang="en-US" sz="2200" b="1" i="0" u="none" strike="noStrike" dirty="0">
                <a:solidFill>
                  <a:srgbClr val="000000"/>
                </a:solidFill>
                <a:effectLst/>
                <a:latin typeface="Calibri" panose="020F0502020204030204" pitchFamily="34" charset="0"/>
              </a:rPr>
            </a:br>
            <a:r>
              <a:rPr lang="en-US" sz="2200" b="1" i="0" u="none" strike="noStrike" dirty="0" err="1">
                <a:solidFill>
                  <a:srgbClr val="000000"/>
                </a:solidFill>
                <a:effectLst/>
                <a:latin typeface="Calibri" panose="020F0502020204030204" pitchFamily="34" charset="0"/>
              </a:rPr>
              <a:t>Comunidades</a:t>
            </a:r>
            <a:r>
              <a:rPr lang="en-US" sz="2200" b="1" i="0" u="none" strike="noStrike" dirty="0">
                <a:solidFill>
                  <a:srgbClr val="000000"/>
                </a:solidFill>
                <a:effectLst/>
                <a:latin typeface="Calibri" panose="020F0502020204030204" pitchFamily="34" charset="0"/>
              </a:rPr>
              <a:t> BIPOC LGBTQ+/</a:t>
            </a:r>
            <a:r>
              <a:rPr lang="en-US" sz="2200" b="1" dirty="0" err="1">
                <a:solidFill>
                  <a:srgbClr val="000000"/>
                </a:solidFill>
                <a:latin typeface="Calibri" panose="020F0502020204030204" pitchFamily="34" charset="0"/>
              </a:rPr>
              <a:t>Religión</a:t>
            </a:r>
            <a:br>
              <a:rPr lang="en-US" sz="2200" b="0" dirty="0">
                <a:effectLst/>
              </a:rPr>
            </a:br>
            <a:r>
              <a:rPr lang="en-US" sz="2200" b="0" i="1" dirty="0" err="1">
                <a:solidFill>
                  <a:srgbClr val="000000"/>
                </a:solidFill>
                <a:effectLst/>
                <a:latin typeface="Calibri" panose="020F0502020204030204" pitchFamily="34" charset="0"/>
              </a:rPr>
              <a:t>A</a:t>
            </a:r>
            <a:r>
              <a:rPr lang="en-US" sz="2200" i="1" dirty="0" err="1">
                <a:solidFill>
                  <a:srgbClr val="000000"/>
                </a:solidFill>
                <a:latin typeface="Calibri" panose="020F0502020204030204" pitchFamily="34" charset="0"/>
              </a:rPr>
              <a:t>sesores</a:t>
            </a:r>
            <a:br>
              <a:rPr lang="en-US" sz="2200" b="0" dirty="0">
                <a:effectLst/>
              </a:rPr>
            </a:br>
            <a:r>
              <a:rPr lang="en-US" sz="2200" b="1" i="0" u="none" strike="noStrike" dirty="0" err="1">
                <a:solidFill>
                  <a:srgbClr val="000000"/>
                </a:solidFill>
                <a:effectLst/>
                <a:latin typeface="Calibri" panose="020F0502020204030204" pitchFamily="34" charset="0"/>
              </a:rPr>
              <a:t>Kiku</a:t>
            </a:r>
            <a:r>
              <a:rPr lang="en-US" sz="2200" b="1" i="0" u="none" strike="noStrike" dirty="0">
                <a:solidFill>
                  <a:srgbClr val="000000"/>
                </a:solidFill>
                <a:effectLst/>
                <a:latin typeface="Calibri" panose="020F0502020204030204" pitchFamily="34" charset="0"/>
              </a:rPr>
              <a:t> Johnson, </a:t>
            </a:r>
            <a:br>
              <a:rPr lang="en-US" sz="2200" b="0" i="0" u="none" strike="noStrike" dirty="0">
                <a:solidFill>
                  <a:srgbClr val="000000"/>
                </a:solidFill>
                <a:effectLst/>
                <a:latin typeface="Calibri" panose="020F0502020204030204" pitchFamily="34" charset="0"/>
              </a:rPr>
            </a:br>
            <a:r>
              <a:rPr lang="en-US" sz="2200" b="0" i="0" u="none" strike="noStrike" dirty="0">
                <a:solidFill>
                  <a:srgbClr val="000000"/>
                </a:solidFill>
                <a:effectLst/>
                <a:latin typeface="Calibri" panose="020F0502020204030204" pitchFamily="34" charset="0"/>
              </a:rPr>
              <a:t>Centro </a:t>
            </a:r>
            <a:r>
              <a:rPr lang="en-US" sz="2200" b="0" i="0" u="none" strike="noStrike" dirty="0" err="1">
                <a:solidFill>
                  <a:srgbClr val="000000"/>
                </a:solidFill>
                <a:effectLst/>
                <a:latin typeface="Calibri" panose="020F0502020204030204" pitchFamily="34" charset="0"/>
              </a:rPr>
              <a:t>Comunitario</a:t>
            </a:r>
            <a:r>
              <a:rPr lang="en-US" sz="2200" b="0" i="0" u="none" strike="noStrike" dirty="0">
                <a:solidFill>
                  <a:srgbClr val="000000"/>
                </a:solidFill>
                <a:effectLst/>
                <a:latin typeface="Calibri" panose="020F0502020204030204" pitchFamily="34" charset="0"/>
              </a:rPr>
              <a:t> Rainbow del </a:t>
            </a:r>
            <a:r>
              <a:rPr lang="en-US" sz="2200" b="0" i="0" u="none" strike="noStrike" dirty="0" err="1">
                <a:solidFill>
                  <a:srgbClr val="000000"/>
                </a:solidFill>
                <a:effectLst/>
                <a:latin typeface="Calibri" panose="020F0502020204030204" pitchFamily="34" charset="0"/>
              </a:rPr>
              <a:t>Condado</a:t>
            </a:r>
            <a:r>
              <a:rPr lang="en-US" sz="2200" b="0" i="0" u="none" strike="noStrike" dirty="0">
                <a:solidFill>
                  <a:srgbClr val="000000"/>
                </a:solidFill>
                <a:effectLst/>
                <a:latin typeface="Calibri" panose="020F0502020204030204" pitchFamily="34" charset="0"/>
              </a:rPr>
              <a:t> de Contra Costa</a:t>
            </a:r>
            <a:br>
              <a:rPr lang="en-US" sz="2200" b="0" i="0" u="none" strike="noStrike"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Janell Coleman</a:t>
            </a:r>
            <a:r>
              <a:rPr lang="en-US" sz="2200" b="0" i="0" u="none" strike="noStrike" dirty="0">
                <a:solidFill>
                  <a:srgbClr val="000000"/>
                </a:solidFill>
                <a:effectLst/>
                <a:latin typeface="Calibri" panose="020F0502020204030204" pitchFamily="34" charset="0"/>
              </a:rPr>
              <a:t>, </a:t>
            </a:r>
            <a:br>
              <a:rPr lang="en-US" sz="2200" b="0" i="0" u="none" strike="noStrike" dirty="0">
                <a:solidFill>
                  <a:srgbClr val="000000"/>
                </a:solidFill>
                <a:effectLst/>
                <a:latin typeface="Calibri" panose="020F0502020204030204" pitchFamily="34" charset="0"/>
              </a:rPr>
            </a:br>
            <a:r>
              <a:rPr lang="en-US" sz="2200" b="0" i="0" u="none" strike="noStrike" dirty="0" err="1">
                <a:solidFill>
                  <a:srgbClr val="000000"/>
                </a:solidFill>
                <a:effectLst/>
                <a:latin typeface="Calibri" panose="020F0502020204030204" pitchFamily="34" charset="0"/>
              </a:rPr>
              <a:t>Residente</a:t>
            </a:r>
            <a:r>
              <a:rPr lang="en-US" sz="2200" b="0" i="0" u="none" strike="noStrike" dirty="0">
                <a:solidFill>
                  <a:srgbClr val="000000"/>
                </a:solidFill>
                <a:effectLst/>
                <a:latin typeface="Calibri" panose="020F0502020204030204" pitchFamily="34" charset="0"/>
              </a:rPr>
              <a:t> </a:t>
            </a:r>
            <a:r>
              <a:rPr lang="en-US" sz="2200" b="0" i="0" u="none" strike="noStrike" dirty="0" err="1">
                <a:solidFill>
                  <a:srgbClr val="000000"/>
                </a:solidFill>
                <a:effectLst/>
                <a:latin typeface="Calibri" panose="020F0502020204030204" pitchFamily="34" charset="0"/>
              </a:rPr>
              <a:t>Líder</a:t>
            </a:r>
            <a:br>
              <a:rPr lang="en-US" sz="1800" b="0" i="0" u="none" strike="noStrike" dirty="0">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0D6C7514-216D-43FB-831F-0407A6007932}"/>
              </a:ext>
            </a:extLst>
          </p:cNvPr>
          <p:cNvSpPr>
            <a:spLocks noGrp="1"/>
          </p:cNvSpPr>
          <p:nvPr>
            <p:ph idx="1"/>
          </p:nvPr>
        </p:nvSpPr>
        <p:spPr/>
        <p:txBody>
          <a:bodyPr>
            <a:normAutofit fontScale="92500" lnSpcReduction="20000"/>
          </a:bodyPr>
          <a:lstStyle/>
          <a:p>
            <a:pPr rtl="0">
              <a:spcBef>
                <a:spcPts val="0"/>
              </a:spcBef>
              <a:spcAft>
                <a:spcPts val="0"/>
              </a:spcAft>
            </a:pPr>
            <a:r>
              <a:rPr lang="en-US" b="1" i="1" dirty="0" err="1">
                <a:solidFill>
                  <a:srgbClr val="000000"/>
                </a:solidFill>
                <a:latin typeface="Calibri" panose="020F0502020204030204" pitchFamily="34" charset="0"/>
              </a:rPr>
              <a:t>Resultado</a:t>
            </a:r>
            <a:r>
              <a:rPr lang="en-US" sz="2000" b="1" i="1" u="none" strike="noStrike" dirty="0" err="1">
                <a:solidFill>
                  <a:srgbClr val="000000"/>
                </a:solidFill>
                <a:effectLst/>
                <a:latin typeface="Calibri" panose="020F0502020204030204" pitchFamily="34" charset="0"/>
              </a:rPr>
              <a:t>s</a:t>
            </a:r>
            <a:r>
              <a:rPr lang="en-US" sz="2000" b="1" i="1" u="none" strike="noStrike" dirty="0">
                <a:solidFill>
                  <a:srgbClr val="000000"/>
                </a:solidFill>
                <a:effectLst/>
                <a:latin typeface="Calibri" panose="020F0502020204030204" pitchFamily="34" charset="0"/>
              </a:rPr>
              <a:t> </a:t>
            </a:r>
          </a:p>
          <a:p>
            <a:pPr rtl="0">
              <a:spcBef>
                <a:spcPts val="0"/>
              </a:spcBef>
              <a:spcAft>
                <a:spcPts val="0"/>
              </a:spcAft>
            </a:pPr>
            <a:endParaRPr lang="en-US" b="1" dirty="0">
              <a:effectLst/>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Algunos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programas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estan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tratando</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crear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cambios</a:t>
            </a:r>
            <a:r>
              <a:rPr lang="en-US" sz="2000" b="0" i="0" u="none" strike="noStrike" dirty="0">
                <a:solidFill>
                  <a:srgbClr val="000000"/>
                </a:solidFill>
                <a:effectLst/>
                <a:latin typeface="Calibri" panose="020F0502020204030204" pitchFamily="34" charset="0"/>
              </a:rPr>
              <a:t> y ser </a:t>
            </a:r>
            <a:r>
              <a:rPr lang="en-US" sz="2000" b="0" i="0" u="none" strike="noStrike" dirty="0" err="1">
                <a:solidFill>
                  <a:srgbClr val="000000"/>
                </a:solidFill>
                <a:effectLst/>
                <a:latin typeface="Calibri" panose="020F0502020204030204" pitchFamily="34" charset="0"/>
              </a:rPr>
              <a:t>más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inclusivos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Ellos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han</a:t>
            </a:r>
            <a:r>
              <a:rPr lang="en-US" sz="2000" b="0" i="0" u="none" strike="noStrike" dirty="0">
                <a:solidFill>
                  <a:srgbClr val="000000"/>
                </a:solidFill>
                <a:effectLst/>
                <a:latin typeface="Calibri" panose="020F0502020204030204" pitchFamily="34" charset="0"/>
              </a:rPr>
              <a:t> </a:t>
            </a:r>
            <a:r>
              <a:rPr lang="en-US" dirty="0" err="1">
                <a:solidFill>
                  <a:srgbClr val="000000"/>
                </a:solidFill>
                <a:latin typeface="Calibri" panose="020F0502020204030204" pitchFamily="34" charset="0"/>
              </a:rPr>
              <a:t>cambiado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pólizas</a:t>
            </a:r>
            <a:r>
              <a:rPr lang="en-US" dirty="0">
                <a:solidFill>
                  <a:srgbClr val="000000"/>
                </a:solidFill>
                <a:latin typeface="Calibri" panose="020F0502020204030204" pitchFamily="34" charset="0"/>
              </a:rPr>
              <a:t> y </a:t>
            </a:r>
            <a:r>
              <a:rPr lang="en-US" dirty="0" err="1">
                <a:solidFill>
                  <a:srgbClr val="000000"/>
                </a:solidFill>
                <a:latin typeface="Calibri" panose="020F0502020204030204" pitchFamily="34" charset="0"/>
              </a:rPr>
              <a:t>procedimientos</a:t>
            </a:r>
            <a:r>
              <a:rPr lang="en-US" dirty="0">
                <a:solidFill>
                  <a:srgbClr val="000000"/>
                </a:solidFill>
                <a:latin typeface="Calibri" panose="020F0502020204030204" pitchFamily="34" charset="0"/>
              </a:rPr>
              <a:t>.</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reportaron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repetidas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experiencias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traumáticas</a:t>
            </a:r>
            <a:r>
              <a:rPr lang="en-US" sz="2000" b="0" i="0" u="none" strike="noStrike" dirty="0">
                <a:solidFill>
                  <a:srgbClr val="000000"/>
                </a:solidFill>
                <a:effectLst/>
                <a:latin typeface="Calibri" panose="020F0502020204030204" pitchFamily="34" charset="0"/>
              </a:rPr>
              <a:t> y </a:t>
            </a:r>
            <a:r>
              <a:rPr lang="en-US" sz="2000" b="0" i="0" u="none" strike="noStrike" dirty="0" err="1">
                <a:solidFill>
                  <a:srgbClr val="000000"/>
                </a:solidFill>
                <a:effectLst/>
                <a:latin typeface="Calibri" panose="020F0502020204030204" pitchFamily="34" charset="0"/>
              </a:rPr>
              <a:t>desmoralizantes</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discriminación</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raza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identidad</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género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orientación</a:t>
            </a:r>
            <a:r>
              <a:rPr lang="en-US" dirty="0">
                <a:solidFill>
                  <a:srgbClr val="000000"/>
                </a:solidFill>
                <a:latin typeface="Calibri" panose="020F0502020204030204" pitchFamily="34" charset="0"/>
              </a:rPr>
              <a:t> sexual</a:t>
            </a:r>
            <a:r>
              <a:rPr lang="en-US" sz="2000" b="0" i="0" u="none" strike="noStrike" dirty="0">
                <a:solidFill>
                  <a:srgbClr val="000000"/>
                </a:solidFill>
                <a:effectLst/>
                <a:latin typeface="Calibri" panose="020F0502020204030204" pitchFamily="34" charset="0"/>
              </a:rPr>
              <a:t>. </a:t>
            </a:r>
          </a:p>
          <a:p>
            <a:pPr fontAlgn="base">
              <a:spcBef>
                <a:spcPts val="0"/>
              </a:spcBef>
              <a:spcAft>
                <a:spcPts val="0"/>
              </a:spcAft>
              <a:buFont typeface="Arial" panose="020B0604020202020204" pitchFamily="34" charset="0"/>
              <a:buChar char="•"/>
            </a:pPr>
            <a:endParaRPr lang="en-US" dirty="0">
              <a:solidFill>
                <a:srgbClr val="000000"/>
              </a:solidFill>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reportaron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temer</a:t>
            </a:r>
            <a:r>
              <a:rPr lang="en-US" sz="2000" b="0" i="0" u="none" strike="noStrike" dirty="0">
                <a:solidFill>
                  <a:srgbClr val="000000"/>
                </a:solidFill>
                <a:effectLst/>
                <a:latin typeface="Calibri" panose="020F0502020204030204" pitchFamily="34" charset="0"/>
              </a:rPr>
              <a:t> por sus </a:t>
            </a:r>
            <a:r>
              <a:rPr lang="en-US" sz="2000" b="0" i="0" u="none" strike="noStrike" dirty="0" err="1">
                <a:solidFill>
                  <a:srgbClr val="000000"/>
                </a:solidFill>
                <a:effectLst/>
                <a:latin typeface="Calibri" panose="020F0502020204030204" pitchFamily="34" charset="0"/>
              </a:rPr>
              <a:t>vidas</a:t>
            </a:r>
            <a:r>
              <a:rPr lang="en-US" sz="2000" b="0" i="0" u="none" strike="noStrike" dirty="0">
                <a:solidFill>
                  <a:srgbClr val="000000"/>
                </a:solidFill>
                <a:effectLst/>
                <a:latin typeface="Calibri" panose="020F0502020204030204" pitchFamily="34" charset="0"/>
              </a:rPr>
              <a:t> o por las </a:t>
            </a:r>
            <a:r>
              <a:rPr lang="en-US" sz="2000" b="0" i="0" u="none" strike="noStrike" dirty="0" err="1">
                <a:solidFill>
                  <a:srgbClr val="000000"/>
                </a:solidFill>
                <a:effectLst/>
                <a:latin typeface="Calibri" panose="020F0502020204030204" pitchFamily="34" charset="0"/>
              </a:rPr>
              <a:t>vidas</a:t>
            </a:r>
            <a:r>
              <a:rPr lang="en-US" sz="2000" b="0" i="0" u="none" strike="noStrike" dirty="0">
                <a:solidFill>
                  <a:srgbClr val="000000"/>
                </a:solidFill>
                <a:effectLst/>
                <a:latin typeface="Calibri" panose="020F0502020204030204" pitchFamily="34" charset="0"/>
              </a:rPr>
              <a:t> de sus </a:t>
            </a:r>
            <a:r>
              <a:rPr lang="en-US" sz="2000" b="0" i="0" u="none" strike="noStrike" dirty="0" err="1">
                <a:solidFill>
                  <a:srgbClr val="000000"/>
                </a:solidFill>
                <a:effectLst/>
                <a:latin typeface="Calibri" panose="020F0502020204030204" pitchFamily="34" charset="0"/>
              </a:rPr>
              <a:t>seres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queridos</a:t>
            </a:r>
            <a:r>
              <a:rPr lang="en-US" sz="2000" b="0" i="0" u="none" strike="noStrike" dirty="0">
                <a:solidFill>
                  <a:srgbClr val="000000"/>
                </a:solidFill>
                <a:effectLst/>
                <a:latin typeface="Calibri" panose="020F0502020204030204" pitchFamily="34" charset="0"/>
              </a:rPr>
              <a:t> con </a:t>
            </a:r>
            <a:r>
              <a:rPr lang="en-US" sz="2000" b="0" i="0" u="none" strike="noStrike" dirty="0" err="1">
                <a:solidFill>
                  <a:srgbClr val="000000"/>
                </a:solidFill>
                <a:effectLst/>
                <a:latin typeface="Calibri" panose="020F0502020204030204" pitchFamily="34" charset="0"/>
              </a:rPr>
              <a:t>respecto</a:t>
            </a:r>
            <a:r>
              <a:rPr lang="en-US" sz="2000" b="0" i="0" u="none" strike="noStrike" dirty="0">
                <a:solidFill>
                  <a:srgbClr val="000000"/>
                </a:solidFill>
                <a:effectLst/>
                <a:latin typeface="Calibri" panose="020F0502020204030204" pitchFamily="34" charset="0"/>
              </a:rPr>
              <a:t> a </a:t>
            </a:r>
            <a:r>
              <a:rPr lang="en-US" sz="2000" b="0" i="0" u="none" strike="noStrike" dirty="0" err="1">
                <a:solidFill>
                  <a:srgbClr val="000000"/>
                </a:solidFill>
                <a:effectLst/>
                <a:latin typeface="Calibri" panose="020F0502020204030204" pitchFamily="34" charset="0"/>
              </a:rPr>
              <a:t>interactuar</a:t>
            </a:r>
            <a:r>
              <a:rPr lang="en-US" sz="2000" b="0" i="0" u="none" strike="noStrike" dirty="0">
                <a:solidFill>
                  <a:srgbClr val="000000"/>
                </a:solidFill>
                <a:effectLst/>
                <a:latin typeface="Calibri" panose="020F0502020204030204" pitchFamily="34" charset="0"/>
              </a:rPr>
              <a:t> con la </a:t>
            </a:r>
            <a:r>
              <a:rPr lang="en-US" sz="2000" b="0" i="0" u="none" strike="noStrike" dirty="0" err="1">
                <a:solidFill>
                  <a:srgbClr val="000000"/>
                </a:solidFill>
                <a:effectLst/>
                <a:latin typeface="Calibri" panose="020F0502020204030204" pitchFamily="34" charset="0"/>
              </a:rPr>
              <a:t>policía</a:t>
            </a:r>
            <a:r>
              <a:rPr lang="en-US" dirty="0">
                <a:solidFill>
                  <a:srgbClr val="000000"/>
                </a:solidFill>
                <a:latin typeface="Calibri" panose="020F0502020204030204" pitchFamily="34" charset="0"/>
              </a:rPr>
              <a:t>. Y </a:t>
            </a:r>
            <a:r>
              <a:rPr lang="en-US" dirty="0" err="1">
                <a:solidFill>
                  <a:srgbClr val="000000"/>
                </a:solidFill>
                <a:latin typeface="Calibri" panose="020F0502020204030204" pitchFamily="34" charset="0"/>
              </a:rPr>
              <a:t>algunos</a:t>
            </a:r>
            <a:r>
              <a:rPr lang="en-US" dirty="0">
                <a:solidFill>
                  <a:srgbClr val="000000"/>
                </a:solidFill>
                <a:latin typeface="Calibri" panose="020F0502020204030204" pitchFamily="34" charset="0"/>
              </a:rPr>
              <a:t> se </a:t>
            </a:r>
            <a:r>
              <a:rPr lang="en-US" dirty="0" err="1">
                <a:solidFill>
                  <a:srgbClr val="000000"/>
                </a:solidFill>
                <a:latin typeface="Calibri" panose="020F0502020204030204" pitchFamily="34" charset="0"/>
              </a:rPr>
              <a:t>rehusaron</a:t>
            </a:r>
            <a:r>
              <a:rPr lang="en-US" dirty="0">
                <a:solidFill>
                  <a:srgbClr val="000000"/>
                </a:solidFill>
                <a:latin typeface="Calibri" panose="020F0502020204030204" pitchFamily="34" charset="0"/>
              </a:rPr>
              <a:t> a </a:t>
            </a:r>
            <a:r>
              <a:rPr lang="en-US" dirty="0" err="1">
                <a:solidFill>
                  <a:srgbClr val="000000"/>
                </a:solidFill>
                <a:latin typeface="Calibri" panose="020F0502020204030204" pitchFamily="34" charset="0"/>
              </a:rPr>
              <a:t>llamar</a:t>
            </a:r>
            <a:r>
              <a:rPr lang="en-US" dirty="0">
                <a:solidFill>
                  <a:srgbClr val="000000"/>
                </a:solidFill>
                <a:latin typeface="Calibri" panose="020F0502020204030204" pitchFamily="34" charset="0"/>
              </a:rPr>
              <a:t> a la </a:t>
            </a:r>
            <a:r>
              <a:rPr lang="en-US" dirty="0" err="1">
                <a:solidFill>
                  <a:srgbClr val="000000"/>
                </a:solidFill>
                <a:latin typeface="Calibri" panose="020F0502020204030204" pitchFamily="34" charset="0"/>
              </a:rPr>
              <a:t>policía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aún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cuando</a:t>
            </a:r>
            <a:r>
              <a:rPr lang="en-US" dirty="0">
                <a:solidFill>
                  <a:srgbClr val="000000"/>
                </a:solidFill>
                <a:latin typeface="Calibri" panose="020F0502020204030204" pitchFamily="34" charset="0"/>
              </a:rPr>
              <a:t> la </a:t>
            </a:r>
            <a:r>
              <a:rPr lang="en-US" dirty="0" err="1">
                <a:solidFill>
                  <a:srgbClr val="000000"/>
                </a:solidFill>
                <a:latin typeface="Calibri" panose="020F0502020204030204" pitchFamily="34" charset="0"/>
              </a:rPr>
              <a:t>situación</a:t>
            </a:r>
            <a:r>
              <a:rPr lang="en-US" dirty="0">
                <a:solidFill>
                  <a:srgbClr val="000000"/>
                </a:solidFill>
                <a:latin typeface="Calibri" panose="020F0502020204030204" pitchFamily="34" charset="0"/>
              </a:rPr>
              <a:t> lo </a:t>
            </a:r>
            <a:r>
              <a:rPr lang="en-US" dirty="0" err="1">
                <a:solidFill>
                  <a:srgbClr val="000000"/>
                </a:solidFill>
                <a:latin typeface="Calibri" panose="020F0502020204030204" pitchFamily="34" charset="0"/>
              </a:rPr>
              <a:t>ameritaba</a:t>
            </a:r>
            <a:r>
              <a:rPr lang="en-US" dirty="0">
                <a:solidFill>
                  <a:srgbClr val="000000"/>
                </a:solidFill>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reportan</a:t>
            </a:r>
            <a:r>
              <a:rPr lang="en-US" sz="2000" b="0" i="0" u="none" strike="noStrike" dirty="0">
                <a:solidFill>
                  <a:srgbClr val="000000"/>
                </a:solidFill>
                <a:effectLst/>
                <a:latin typeface="Calibri" panose="020F0502020204030204" pitchFamily="34" charset="0"/>
              </a:rPr>
              <a:t> una </a:t>
            </a:r>
            <a:r>
              <a:rPr lang="en-US" sz="2000" b="0" i="0" u="none" strike="noStrike" dirty="0" err="1">
                <a:solidFill>
                  <a:srgbClr val="000000"/>
                </a:solidFill>
                <a:effectLst/>
                <a:latin typeface="Calibri" panose="020F0502020204030204" pitchFamily="34" charset="0"/>
              </a:rPr>
              <a:t>falta</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confianza</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en</a:t>
            </a:r>
            <a:r>
              <a:rPr lang="en-US" sz="2000" b="0" i="0" u="none" strike="noStrike" dirty="0">
                <a:solidFill>
                  <a:srgbClr val="000000"/>
                </a:solidFill>
                <a:effectLst/>
                <a:latin typeface="Calibri" panose="020F0502020204030204" pitchFamily="34" charset="0"/>
              </a:rPr>
              <a:t> el Sistema. </a:t>
            </a:r>
            <a:r>
              <a:rPr lang="en-US" dirty="0" err="1">
                <a:solidFill>
                  <a:srgbClr val="000000"/>
                </a:solidFill>
                <a:latin typeface="Calibri" panose="020F0502020204030204" pitchFamily="34" charset="0"/>
              </a:rPr>
              <a:t>Ellos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han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sufrido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muchas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transgreciones</a:t>
            </a:r>
            <a:r>
              <a:rPr lang="en-US" dirty="0">
                <a:solidFill>
                  <a:srgbClr val="000000"/>
                </a:solidFill>
                <a:latin typeface="Calibri" panose="020F0502020204030204" pitchFamily="34" charset="0"/>
              </a:rPr>
              <a:t> de </a:t>
            </a:r>
            <a:r>
              <a:rPr lang="en-US" dirty="0" err="1">
                <a:solidFill>
                  <a:srgbClr val="000000"/>
                </a:solidFill>
                <a:latin typeface="Calibri" panose="020F0502020204030204" pitchFamily="34" charset="0"/>
              </a:rPr>
              <a:t>parte</a:t>
            </a:r>
            <a:r>
              <a:rPr lang="en-US" dirty="0">
                <a:solidFill>
                  <a:srgbClr val="000000"/>
                </a:solidFill>
                <a:latin typeface="Calibri" panose="020F0502020204030204" pitchFamily="34" charset="0"/>
              </a:rPr>
              <a:t> de los </a:t>
            </a:r>
            <a:r>
              <a:rPr lang="en-US" dirty="0" err="1">
                <a:solidFill>
                  <a:srgbClr val="000000"/>
                </a:solidFill>
                <a:latin typeface="Calibri" panose="020F0502020204030204" pitchFamily="34" charset="0"/>
              </a:rPr>
              <a:t>proveedores</a:t>
            </a:r>
            <a:r>
              <a:rPr lang="en-US" sz="20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Muchos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temen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compartir</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su</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infomación</a:t>
            </a:r>
            <a:r>
              <a:rPr lang="en-US" sz="2000" b="0" i="0" u="none" strike="noStrike" dirty="0">
                <a:solidFill>
                  <a:srgbClr val="000000"/>
                </a:solidFill>
                <a:effectLst/>
                <a:latin typeface="Calibri" panose="020F0502020204030204" pitchFamily="34" charset="0"/>
              </a:rPr>
              <a:t> por la </a:t>
            </a:r>
            <a:r>
              <a:rPr lang="en-US" sz="2000" b="0" i="0" u="none" strike="noStrike" dirty="0" err="1">
                <a:solidFill>
                  <a:srgbClr val="000000"/>
                </a:solidFill>
                <a:effectLst/>
                <a:latin typeface="Calibri" panose="020F0502020204030204" pitchFamily="34" charset="0"/>
              </a:rPr>
              <a:t>falta</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confianza</a:t>
            </a:r>
            <a:r>
              <a:rPr lang="en-US" sz="2000" b="0" i="0" u="none" strike="noStrike" dirty="0">
                <a:solidFill>
                  <a:srgbClr val="000000"/>
                </a:solidFill>
                <a:effectLst/>
                <a:latin typeface="Calibri" panose="020F0502020204030204" pitchFamily="34" charset="0"/>
              </a:rPr>
              <a:t> de que </a:t>
            </a:r>
            <a:r>
              <a:rPr lang="en-US" sz="2000" b="0" i="0" u="none" strike="noStrike" dirty="0" err="1">
                <a:solidFill>
                  <a:srgbClr val="000000"/>
                </a:solidFill>
                <a:effectLst/>
                <a:latin typeface="Calibri" panose="020F0502020204030204" pitchFamily="34" charset="0"/>
              </a:rPr>
              <a:t>su</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información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permanecerá</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siendo</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confidencial</a:t>
            </a:r>
            <a:r>
              <a:rPr lang="en-US" sz="20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err="1">
                <a:solidFill>
                  <a:srgbClr val="000000"/>
                </a:solidFill>
                <a:effectLst/>
                <a:latin typeface="Calibri" panose="020F0502020204030204" pitchFamily="34" charset="0"/>
              </a:rPr>
              <a:t>Cuando</a:t>
            </a:r>
            <a:r>
              <a:rPr lang="en-US" sz="2000" b="0" i="0" u="none" strike="noStrike" dirty="0">
                <a:solidFill>
                  <a:srgbClr val="000000"/>
                </a:solidFill>
                <a:effectLst/>
                <a:latin typeface="Calibri" panose="020F0502020204030204" pitchFamily="34" charset="0"/>
              </a:rPr>
              <a:t> se les </a:t>
            </a:r>
            <a:r>
              <a:rPr lang="en-US" sz="2000" b="0" i="0" u="none" strike="noStrike" dirty="0" err="1">
                <a:solidFill>
                  <a:srgbClr val="000000"/>
                </a:solidFill>
                <a:effectLst/>
                <a:latin typeface="Calibri" panose="020F0502020204030204" pitchFamily="34" charset="0"/>
              </a:rPr>
              <a:t>preguntó</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si</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habían</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sido</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beneficiados</a:t>
            </a:r>
            <a:r>
              <a:rPr lang="en-US" sz="2000" b="0" i="0" u="none" strike="noStrike" dirty="0">
                <a:solidFill>
                  <a:srgbClr val="000000"/>
                </a:solidFill>
                <a:effectLst/>
                <a:latin typeface="Calibri" panose="020F0502020204030204" pitchFamily="34" charset="0"/>
              </a:rPr>
              <a:t>, sus </a:t>
            </a:r>
            <a:r>
              <a:rPr lang="en-US" sz="2000" b="0" i="0" u="none" strike="noStrike" dirty="0" err="1">
                <a:solidFill>
                  <a:srgbClr val="000000"/>
                </a:solidFill>
                <a:effectLst/>
                <a:latin typeface="Calibri" panose="020F0502020204030204" pitchFamily="34" charset="0"/>
              </a:rPr>
              <a:t>respuestas</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variaron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Algunos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sintieron</a:t>
            </a:r>
            <a:r>
              <a:rPr lang="en-US" dirty="0">
                <a:solidFill>
                  <a:srgbClr val="000000"/>
                </a:solidFill>
                <a:latin typeface="Calibri" panose="020F0502020204030204" pitchFamily="34" charset="0"/>
              </a:rPr>
              <a:t> que </a:t>
            </a:r>
            <a:r>
              <a:rPr lang="en-US" dirty="0" err="1">
                <a:solidFill>
                  <a:srgbClr val="000000"/>
                </a:solidFill>
                <a:latin typeface="Calibri" panose="020F0502020204030204" pitchFamily="34" charset="0"/>
              </a:rPr>
              <a:t>si</a:t>
            </a:r>
            <a:r>
              <a:rPr lang="en-US" dirty="0">
                <a:solidFill>
                  <a:srgbClr val="000000"/>
                </a:solidFill>
                <a:latin typeface="Calibri" panose="020F0502020204030204" pitchFamily="34" charset="0"/>
              </a:rPr>
              <a:t> sus </a:t>
            </a:r>
            <a:r>
              <a:rPr lang="en-US" dirty="0" err="1">
                <a:solidFill>
                  <a:srgbClr val="000000"/>
                </a:solidFill>
                <a:latin typeface="Calibri" panose="020F0502020204030204" pitchFamily="34" charset="0"/>
              </a:rPr>
              <a:t>necesidades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básicas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eran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atendidas</a:t>
            </a:r>
            <a:r>
              <a:rPr lang="en-US" dirty="0">
                <a:solidFill>
                  <a:srgbClr val="000000"/>
                </a:solidFill>
                <a:latin typeface="Calibri" panose="020F0502020204030204" pitchFamily="34" charset="0"/>
              </a:rPr>
              <a:t> y no se </a:t>
            </a:r>
            <a:r>
              <a:rPr lang="en-US" dirty="0" err="1">
                <a:solidFill>
                  <a:srgbClr val="000000"/>
                </a:solidFill>
                <a:latin typeface="Calibri" panose="020F0502020204030204" pitchFamily="34" charset="0"/>
              </a:rPr>
              <a:t>tenían</a:t>
            </a:r>
            <a:r>
              <a:rPr lang="en-US" dirty="0">
                <a:solidFill>
                  <a:srgbClr val="000000"/>
                </a:solidFill>
                <a:latin typeface="Calibri" panose="020F0502020204030204" pitchFamily="34" charset="0"/>
              </a:rPr>
              <a:t> que </a:t>
            </a:r>
            <a:r>
              <a:rPr lang="en-US" dirty="0" err="1">
                <a:solidFill>
                  <a:srgbClr val="000000"/>
                </a:solidFill>
                <a:latin typeface="Calibri" panose="020F0502020204030204" pitchFamily="34" charset="0"/>
              </a:rPr>
              <a:t>preocupar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recibían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beneficio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otros</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dijeron</a:t>
            </a:r>
            <a:r>
              <a:rPr lang="en-US" dirty="0">
                <a:solidFill>
                  <a:srgbClr val="000000"/>
                </a:solidFill>
                <a:latin typeface="Calibri" panose="020F0502020204030204" pitchFamily="34" charset="0"/>
              </a:rPr>
              <a:t> que no </a:t>
            </a:r>
            <a:r>
              <a:rPr lang="en-US" dirty="0" err="1">
                <a:solidFill>
                  <a:srgbClr val="000000"/>
                </a:solidFill>
                <a:latin typeface="Calibri" panose="020F0502020204030204" pitchFamily="34" charset="0"/>
              </a:rPr>
              <a:t>sabían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si</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estaban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siendo</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beneficiados</a:t>
            </a:r>
            <a:r>
              <a:rPr lang="en-US" dirty="0">
                <a:solidFill>
                  <a:srgbClr val="000000"/>
                </a:solidFill>
                <a:latin typeface="Calibri" panose="020F0502020204030204" pitchFamily="34" charset="0"/>
              </a:rPr>
              <a:t>. </a:t>
            </a:r>
            <a:endParaRPr lang="en-US" dirty="0"/>
          </a:p>
        </p:txBody>
      </p:sp>
      <p:sp>
        <p:nvSpPr>
          <p:cNvPr id="4" name="Text Placeholder 3">
            <a:extLst>
              <a:ext uri="{FF2B5EF4-FFF2-40B4-BE49-F238E27FC236}">
                <a16:creationId xmlns:a16="http://schemas.microsoft.com/office/drawing/2014/main" id="{DEF2BD1B-E40D-4025-85A0-781D697A6822}"/>
              </a:ext>
            </a:extLst>
          </p:cNvPr>
          <p:cNvSpPr>
            <a:spLocks noGrp="1"/>
          </p:cNvSpPr>
          <p:nvPr>
            <p:ph type="body" sz="half" idx="2"/>
          </p:nvPr>
        </p:nvSpPr>
        <p:spPr>
          <a:xfrm>
            <a:off x="457200" y="3160450"/>
            <a:ext cx="3200400" cy="3144754"/>
          </a:xfrm>
        </p:spPr>
        <p:txBody>
          <a:bodyPr/>
          <a:lstStyle/>
          <a:p>
            <a:r>
              <a:rPr lang="en-US" dirty="0"/>
              <a:t>“</a:t>
            </a:r>
            <a:r>
              <a:rPr lang="en-US" dirty="0" err="1"/>
              <a:t>Lamentablemente</a:t>
            </a:r>
            <a:r>
              <a:rPr lang="en-US" dirty="0"/>
              <a:t>, las </a:t>
            </a:r>
            <a:r>
              <a:rPr lang="en-US" dirty="0" err="1"/>
              <a:t>experiencias</a:t>
            </a:r>
            <a:r>
              <a:rPr lang="en-US" dirty="0"/>
              <a:t> no me </a:t>
            </a:r>
            <a:r>
              <a:rPr lang="en-US" dirty="0" err="1"/>
              <a:t>sorprendieron</a:t>
            </a:r>
            <a:r>
              <a:rPr lang="en-US" dirty="0"/>
              <a:t>… lo que </a:t>
            </a:r>
            <a:r>
              <a:rPr lang="en-US" dirty="0" err="1"/>
              <a:t>resaltó</a:t>
            </a:r>
            <a:r>
              <a:rPr lang="en-US" dirty="0"/>
              <a:t> </a:t>
            </a:r>
            <a:r>
              <a:rPr lang="en-US" dirty="0" err="1"/>
              <a:t>rotundamente</a:t>
            </a:r>
            <a:r>
              <a:rPr lang="en-US" dirty="0"/>
              <a:t> es que las voces de las personas </a:t>
            </a:r>
            <a:r>
              <a:rPr lang="en-US" dirty="0" err="1"/>
              <a:t>tienen</a:t>
            </a:r>
            <a:r>
              <a:rPr lang="en-US" dirty="0"/>
              <a:t> que ser </a:t>
            </a:r>
            <a:r>
              <a:rPr lang="en-US" dirty="0" err="1"/>
              <a:t>escuchadas</a:t>
            </a:r>
            <a:r>
              <a:rPr lang="en-US" dirty="0"/>
              <a:t> y lo poco o nada que se les </a:t>
            </a:r>
            <a:r>
              <a:rPr lang="en-US" dirty="0" err="1"/>
              <a:t>pide</a:t>
            </a:r>
            <a:r>
              <a:rPr lang="en-US" dirty="0"/>
              <a:t> </a:t>
            </a:r>
            <a:r>
              <a:rPr lang="en-US" dirty="0" err="1"/>
              <a:t>participar</a:t>
            </a:r>
            <a:r>
              <a:rPr lang="en-US" dirty="0"/>
              <a:t> o </a:t>
            </a:r>
            <a:r>
              <a:rPr lang="en-US" dirty="0" err="1"/>
              <a:t>compartir</a:t>
            </a:r>
            <a:r>
              <a:rPr lang="en-US" dirty="0"/>
              <a:t> sus </a:t>
            </a:r>
            <a:r>
              <a:rPr lang="en-US" dirty="0" err="1"/>
              <a:t>experiencias</a:t>
            </a:r>
            <a:r>
              <a:rPr lang="en-US" dirty="0"/>
              <a:t>.” – </a:t>
            </a:r>
            <a:r>
              <a:rPr lang="en-US" dirty="0" err="1"/>
              <a:t>Kiku</a:t>
            </a:r>
            <a:r>
              <a:rPr lang="en-US" dirty="0"/>
              <a:t> Johnson.</a:t>
            </a:r>
          </a:p>
          <a:p>
            <a:endParaRPr lang="en-US" dirty="0"/>
          </a:p>
        </p:txBody>
      </p:sp>
    </p:spTree>
    <p:extLst>
      <p:ext uri="{BB962C8B-B14F-4D97-AF65-F5344CB8AC3E}">
        <p14:creationId xmlns:p14="http://schemas.microsoft.com/office/powerpoint/2010/main" val="28315848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4403</TotalTime>
  <Words>2162</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Roboto</vt:lpstr>
      <vt:lpstr>Retrospect</vt:lpstr>
      <vt:lpstr>Reporte de las Sesiones de Escucha de las Redes de la Comunidad del Condado de Contra Costa</vt:lpstr>
      <vt:lpstr>Formación</vt:lpstr>
      <vt:lpstr>PowerPoint Presentation</vt:lpstr>
      <vt:lpstr> Comparta una experiencia en la que usted se sintió cómodo(a) al recibir servicios (de salud mental, física, vivienda, etc.)  ¿Como supo usted que se le extendió una invitación para quedarse? (cuales fueron los indicadores)  Comparta una experiencia en la que no se sintió cómodo(a) al recibir servicios (de salud mental, física, Vivienda, etc.)   ¿Qué lo haría sentirse cómodo con las organizaciones al recibir servicios? (¿Cómo se ven las instalaciones , qué le dice la gente?)   ¿Cuantas veces tiene que contar su historia antes de recibir los servicios que necesita?  ¿A usted le parecería bien si las organizaciones tuvieran la habilidad de compartir información suya?  ¿Cómo podrían las organizaciones comunicarse entre si para compartir su historia?</vt:lpstr>
      <vt:lpstr>¿Cómo sabe que usted y su familia se estan beneficiando al recibir estos servicios?  Definiendo beneficio – tranquilidad mental, mejoría económica, mejor salud mental, mejoría emocional, ¿usted y su familia están prosperando?   ¿Cómo se adoptan las organizaciones a las varias identidades que usted brinda (culturales, prácticas religiosas, refugiados, orientación sexual, etc.)?  (Es decir, preguntas indiscretas, miedo a perder la auntonomía de su familia, la diferencia entre un enfóque basado en la fe y un enfóque mas clínico)   ¿Hay algo que le impida acudir a alguna organización para recibir servicios? De ser así, ¿podría compartir sus experiencias?   ¿Qué cambios le gustaría que se hagan para mejorar su experiencia?</vt:lpstr>
      <vt:lpstr>Resultados de las sesiones de escucha  </vt:lpstr>
      <vt:lpstr>Madres Latinx Asesoras Petronila Fernandes,  Residente Líder  Isabel Lara,  Residente Líder  </vt:lpstr>
      <vt:lpstr>Hombres Jóvenes de Color  Asesora:  Kanwarpal Dhaliwal,  RYSE Center  </vt:lpstr>
      <vt:lpstr>  Comunidades BIPOC LGBTQ+/Religión Asesores Kiku Johnson,  Centro Comunitario Rainbow del Condado de Contra Costa Janell Coleman,  Residente Líder </vt:lpstr>
      <vt:lpstr>Residentes BIPOC del Este/Oeste del Condado Asesores Roxanne Carrillo Garza,  Healthy Richmond   Solomon Belette,  Alianza Comunitaria del Este de Contra Costa</vt:lpstr>
      <vt:lpstr>Las organizaciones deben darle la bienvenida a cada persona desde el momento  que entablan contacto con los servicios. Ellos quieren que sus niños y otras personas presentes sean saludados. Quieren ingresar a un espacio que no se vea tan industrial  o institucional y que se les reciba con arte y color.   La comunidad quiere personas que se vean como ellos y hablen su propio idioma para servirlos.  Ellos quieren que los proveedores de servicios  lleguen a conocerlos y los traten con dignidad, respeto y valores y que los vean como importantes y semejantes.  Ellos quieren servicios basados en sus necesidades  y circunstancias. Ellos no quieren tener que pelear para recibir asistencia para sus necesidades.  La comunidad quiere agencias e instituciones que sean transparentes y responsables. Ellos quieren que se monitoree la entraga de servicios y que se supervise el gasto de los fondos.  La comunidad quiere ver el progreso que las agencias logran para alcanzar los objetivos que han indicado y el impacto en los temas de la comunidad.  La comunidad quiere ver miembros BIPOC en papeles de liderazgo y de toma de decisiones en las agencias e instituciones, no solo en la recepción. La comunidad quiere que las agencias trabajen con los líderes de la comunidad para reconstruir y volver a obtener la confianza que se ha perdido.    Ellos quieren proveedores de servicios que sean amables, compasivos y empáticos. Ellos quieren que tengan entrenamiento constante y regularmente  para que puedan abordar sus prejuicios y predisposiciones. Ellos quieren supervisores que monitoreen las acciones y comportamientos de su personal y asegurar la seguridad y apoyo a la comunidad..    La comunidad quiere tener algún tipo de compensación por su trabajo voluntario. Se explicó que muchos de los voluntarios gastan sus propios recursos, que son limitados, para hacer trabajo voluntario con las organizaciones establecidas.   La comunidad quiere que las organizaciones e instituciones trabajen juntas para integrar y optimizar los servicios y que se tenga acceso rutinario, no solo durante los tiempos de crisis o trauma. </vt:lpstr>
      <vt:lpstr>PowerPoint Presentation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 Costa County Community Network Listening Sessions Report </dc:title>
  <dc:creator>Artrese Morrison</dc:creator>
  <cp:lastModifiedBy>Jason Schwarz</cp:lastModifiedBy>
  <cp:revision>3</cp:revision>
  <dcterms:created xsi:type="dcterms:W3CDTF">2022-02-09T18:42:59Z</dcterms:created>
  <dcterms:modified xsi:type="dcterms:W3CDTF">2022-04-20T20:33:06Z</dcterms:modified>
</cp:coreProperties>
</file>