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3"/>
  </p:notesMasterIdLst>
  <p:sldIdLst>
    <p:sldId id="457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2339A-CF17-874D-B954-66DDCAD2152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FD97A-A85B-954E-AABB-AADE35C2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4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2219B-C825-1945-9B49-A4F165F166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03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35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4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0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2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4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45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5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9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8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4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970D15-9CCF-A346-9807-B20A5633D88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D13470-3E70-734D-9287-1D6F8AE8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65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own Arrow 36">
            <a:extLst>
              <a:ext uri="{FF2B5EF4-FFF2-40B4-BE49-F238E27FC236}">
                <a16:creationId xmlns:a16="http://schemas.microsoft.com/office/drawing/2014/main" id="{F16F27A4-963C-6F40-BA9F-7F6C85021676}"/>
              </a:ext>
            </a:extLst>
          </p:cNvPr>
          <p:cNvSpPr/>
          <p:nvPr/>
        </p:nvSpPr>
        <p:spPr>
          <a:xfrm rot="10800000">
            <a:off x="74244" y="2201830"/>
            <a:ext cx="11984522" cy="4656170"/>
          </a:xfrm>
          <a:prstGeom prst="downArrow">
            <a:avLst>
              <a:gd name="adj1" fmla="val 56514"/>
              <a:gd name="adj2" fmla="val 3502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495CB823-77BB-6F43-8E6A-5C5F318B162B}"/>
              </a:ext>
            </a:extLst>
          </p:cNvPr>
          <p:cNvSpPr/>
          <p:nvPr/>
        </p:nvSpPr>
        <p:spPr>
          <a:xfrm>
            <a:off x="180790" y="3982278"/>
            <a:ext cx="3128318" cy="7103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participation of ECC BIPOC leaders &amp; other residents in public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forums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18D230C3-854B-9D49-A036-752AB7F14233}"/>
              </a:ext>
            </a:extLst>
          </p:cNvPr>
          <p:cNvSpPr/>
          <p:nvPr/>
        </p:nvSpPr>
        <p:spPr>
          <a:xfrm>
            <a:off x="3499201" y="3982278"/>
            <a:ext cx="3096548" cy="7103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 participation of ECCCA members &amp; their participants in regional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 efforts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B3496DB0-58B4-D645-9F78-78AA7F773734}"/>
              </a:ext>
            </a:extLst>
          </p:cNvPr>
          <p:cNvSpPr/>
          <p:nvPr/>
        </p:nvSpPr>
        <p:spPr>
          <a:xfrm>
            <a:off x="166602" y="3108033"/>
            <a:ext cx="3128318" cy="78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Policymakers understand ECC residents’ concerns, represent their interests &amp; implement their proposed solutions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DC1A775-2A6D-454D-BE90-8996C6FBC5B5}"/>
              </a:ext>
            </a:extLst>
          </p:cNvPr>
          <p:cNvSpPr/>
          <p:nvPr/>
        </p:nvSpPr>
        <p:spPr>
          <a:xfrm>
            <a:off x="1021433" y="1523858"/>
            <a:ext cx="8902214" cy="6451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Penultimate Outcome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Community-based leaders and partner NPOs create change that reduces marginalization in East Contra Costa communities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89A8AF-4A4A-8E4F-B137-494B65D0381E}"/>
              </a:ext>
            </a:extLst>
          </p:cNvPr>
          <p:cNvSpPr txBox="1"/>
          <p:nvPr/>
        </p:nvSpPr>
        <p:spPr>
          <a:xfrm>
            <a:off x="1021433" y="69892"/>
            <a:ext cx="8902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EAST CONTRA COSTA COMMUNITY ALLIANCE THEORY OF CHANGE</a:t>
            </a:r>
            <a:endParaRPr lang="en-US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E698C85-E59F-B94A-AFC3-4E6954A990C6}"/>
              </a:ext>
            </a:extLst>
          </p:cNvPr>
          <p:cNvSpPr/>
          <p:nvPr/>
        </p:nvSpPr>
        <p:spPr>
          <a:xfrm>
            <a:off x="3499201" y="3108032"/>
            <a:ext cx="3128318" cy="78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ECCCA’s equity agenda with ECCCA as a lead partner in regional advocacy efforts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FBF538-4CFB-B24E-ACDB-09C3DE961DF8}"/>
              </a:ext>
            </a:extLst>
          </p:cNvPr>
          <p:cNvSpPr/>
          <p:nvPr/>
        </p:nvSpPr>
        <p:spPr>
          <a:xfrm>
            <a:off x="10517238" y="2239177"/>
            <a:ext cx="1517950" cy="74596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9C9A588-F9C6-AE43-9FEE-ACDAA2162F0B}"/>
              </a:ext>
            </a:extLst>
          </p:cNvPr>
          <p:cNvSpPr txBox="1"/>
          <p:nvPr/>
        </p:nvSpPr>
        <p:spPr>
          <a:xfrm rot="10800000" flipV="1">
            <a:off x="10782923" y="2359503"/>
            <a:ext cx="88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Outcomes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F7886E-6FA8-714B-8D58-0C513C669A27}"/>
              </a:ext>
            </a:extLst>
          </p:cNvPr>
          <p:cNvSpPr/>
          <p:nvPr/>
        </p:nvSpPr>
        <p:spPr>
          <a:xfrm>
            <a:off x="10497665" y="3098857"/>
            <a:ext cx="1517950" cy="76729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Intermediate Outcomes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8DAFF6C-20AC-FF42-B5E6-3BE8DA5B3C1F}"/>
              </a:ext>
            </a:extLst>
          </p:cNvPr>
          <p:cNvSpPr/>
          <p:nvPr/>
        </p:nvSpPr>
        <p:spPr>
          <a:xfrm>
            <a:off x="10493260" y="3958538"/>
            <a:ext cx="1517950" cy="76729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Outcomes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B3582B-4690-0C44-B0A5-5643BE952C2F}"/>
              </a:ext>
            </a:extLst>
          </p:cNvPr>
          <p:cNvSpPr txBox="1"/>
          <p:nvPr/>
        </p:nvSpPr>
        <p:spPr>
          <a:xfrm>
            <a:off x="10516433" y="4147502"/>
            <a:ext cx="1154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latin typeface="Avenir Book" panose="0200050302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882DB-1536-E042-BE19-6D74EDAF9B31}"/>
              </a:ext>
            </a:extLst>
          </p:cNvPr>
          <p:cNvSpPr txBox="1"/>
          <p:nvPr/>
        </p:nvSpPr>
        <p:spPr>
          <a:xfrm>
            <a:off x="10154653" y="167624"/>
            <a:ext cx="1981758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Parallel Outcomes Pathways Work Synergistically to Drive from Key Activities to the Ultimate Impact (bottom to top)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10513C2-BC47-AB47-A809-77E0AAF92D1F}"/>
              </a:ext>
            </a:extLst>
          </p:cNvPr>
          <p:cNvSpPr/>
          <p:nvPr/>
        </p:nvSpPr>
        <p:spPr>
          <a:xfrm>
            <a:off x="477710" y="2307909"/>
            <a:ext cx="5896303" cy="6772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ECCCA members &amp; their participants effectively engage in public policy advocacy advancing economic &amp; health equity In ECC communities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7B20977-30B4-9C48-8EF5-2DE7801B68FE}"/>
              </a:ext>
            </a:extLst>
          </p:cNvPr>
          <p:cNvSpPr/>
          <p:nvPr/>
        </p:nvSpPr>
        <p:spPr>
          <a:xfrm>
            <a:off x="6808626" y="2312560"/>
            <a:ext cx="3590034" cy="6772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sustainability of ECCCA nonprofits to build resilient communities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DEE0F27-0E88-174F-9060-B3377EFBEB9B}"/>
              </a:ext>
            </a:extLst>
          </p:cNvPr>
          <p:cNvSpPr/>
          <p:nvPr/>
        </p:nvSpPr>
        <p:spPr>
          <a:xfrm>
            <a:off x="178676" y="5570376"/>
            <a:ext cx="6417073" cy="7346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&amp; select appropriate &amp; effective community organizing approaches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 ECC residents’ priorities in listening sessions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ECCCA policy agenda &amp; goals based on residents’ priorities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need for &amp; implement training &amp; leadership development with ECC residents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E3CBB0-2496-8544-B78A-D1C5C3DC2653}"/>
              </a:ext>
            </a:extLst>
          </p:cNvPr>
          <p:cNvSpPr/>
          <p:nvPr/>
        </p:nvSpPr>
        <p:spPr>
          <a:xfrm>
            <a:off x="10540816" y="4818219"/>
            <a:ext cx="1550863" cy="1272736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Activities Driving Outcomes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110598F-5682-C840-AC90-FD5F1E6711DF}"/>
              </a:ext>
            </a:extLst>
          </p:cNvPr>
          <p:cNvSpPr/>
          <p:nvPr/>
        </p:nvSpPr>
        <p:spPr>
          <a:xfrm>
            <a:off x="353175" y="520964"/>
            <a:ext cx="9666723" cy="864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rgbClr val="00B0F0"/>
                </a:solidFill>
              </a:rPr>
              <a:t>Ultimate Social Impact (USI):   </a:t>
            </a:r>
          </a:p>
          <a:p>
            <a:pPr algn="ctr"/>
            <a:r>
              <a:rPr lang="en-US" sz="2400" b="1" i="1" dirty="0">
                <a:sym typeface="Wingdings" pitchFamily="2" charset="2"/>
              </a:rPr>
              <a:t>All East Contra Costa residents have political power &amp; resilience</a:t>
            </a:r>
            <a:endParaRPr lang="en-US" sz="2400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97DF9EBA-9916-DA41-808B-0B107FCBA2D7}"/>
              </a:ext>
            </a:extLst>
          </p:cNvPr>
          <p:cNvSpPr txBox="1">
            <a:spLocks/>
          </p:cNvSpPr>
          <p:nvPr/>
        </p:nvSpPr>
        <p:spPr>
          <a:xfrm>
            <a:off x="178676" y="1038112"/>
            <a:ext cx="8251646" cy="40482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0"/>
              </a:spcBef>
            </a:pPr>
            <a:br>
              <a:rPr lang="en-US" sz="2400" i="1">
                <a:sym typeface="Wingdings" pitchFamily="2" charset="2"/>
              </a:rPr>
            </a:br>
            <a:endParaRPr lang="en-US" sz="3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AB38B-8690-E44C-964F-2F1232C95CDD}"/>
              </a:ext>
            </a:extLst>
          </p:cNvPr>
          <p:cNvSpPr/>
          <p:nvPr/>
        </p:nvSpPr>
        <p:spPr>
          <a:xfrm>
            <a:off x="178676" y="6386478"/>
            <a:ext cx="3116244" cy="3690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bg2"/>
                </a:solidFill>
                <a:cs typeface="Arial" panose="020B0604020202020204" pitchFamily="34" charset="0"/>
              </a:rPr>
              <a:t>Pathway A: Improved policy advocacy capacity of ECCCA member orgs’ &amp; participants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27710E-9484-1E45-8D56-20A4466EEA42}"/>
              </a:ext>
            </a:extLst>
          </p:cNvPr>
          <p:cNvSpPr/>
          <p:nvPr/>
        </p:nvSpPr>
        <p:spPr>
          <a:xfrm>
            <a:off x="3513390" y="6393326"/>
            <a:ext cx="3082360" cy="3690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bg2"/>
                </a:solidFill>
              </a:rPr>
              <a:t>Pathway B: Improved  capacity to participate &amp; take a leadership role in other advocacy efforts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15C4E1-F711-C54D-BFCF-13C6B2451012}"/>
              </a:ext>
            </a:extLst>
          </p:cNvPr>
          <p:cNvSpPr/>
          <p:nvPr/>
        </p:nvSpPr>
        <p:spPr>
          <a:xfrm>
            <a:off x="6834611" y="6393325"/>
            <a:ext cx="3564050" cy="3690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bg2"/>
                </a:solidFill>
              </a:rPr>
              <a:t>Pathway C: General organization capacity-building of ECCCA member organizations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1930A0CD-41C6-0F45-8A5D-F1A0E10DF0F2}"/>
              </a:ext>
            </a:extLst>
          </p:cNvPr>
          <p:cNvSpPr/>
          <p:nvPr/>
        </p:nvSpPr>
        <p:spPr>
          <a:xfrm>
            <a:off x="3513390" y="4768784"/>
            <a:ext cx="3082360" cy="7103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regional advocacy coalitions that share ECCCA policy goals</a:t>
            </a:r>
          </a:p>
          <a:p>
            <a:pPr marL="228600" indent="-22860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Mobilize residents to engage in regional advocacy efforts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A554BFA5-8088-5647-AA9D-2CC60AC02936}"/>
              </a:ext>
            </a:extLst>
          </p:cNvPr>
          <p:cNvSpPr/>
          <p:nvPr/>
        </p:nvSpPr>
        <p:spPr>
          <a:xfrm>
            <a:off x="166602" y="4768784"/>
            <a:ext cx="3142506" cy="6990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Mobilize residents to engage in public policy advocacy efforts to advance ECCCA’s equity agenda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D85B92C2-E406-3848-9046-E51CFCB4E8AC}"/>
              </a:ext>
            </a:extLst>
          </p:cNvPr>
          <p:cNvSpPr/>
          <p:nvPr/>
        </p:nvSpPr>
        <p:spPr>
          <a:xfrm>
            <a:off x="6808626" y="3994311"/>
            <a:ext cx="3562492" cy="65961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awareness of members’ capacity-building needs &amp; opportunities to leverage their assets for shared services &amp; administration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F2B3D34D-C0E1-0B4D-8968-39EC8F17F392}"/>
              </a:ext>
            </a:extLst>
          </p:cNvPr>
          <p:cNvSpPr/>
          <p:nvPr/>
        </p:nvSpPr>
        <p:spPr>
          <a:xfrm>
            <a:off x="6808626" y="3122713"/>
            <a:ext cx="3590034" cy="7867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organizational capacity of ECCCA members and improved collaboration in service delivery and operations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1906708-B40F-414C-86F5-00D1B29AB97B}"/>
              </a:ext>
            </a:extLst>
          </p:cNvPr>
          <p:cNvSpPr/>
          <p:nvPr/>
        </p:nvSpPr>
        <p:spPr>
          <a:xfrm>
            <a:off x="6834610" y="4768784"/>
            <a:ext cx="3574514" cy="15288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 ECCCA membership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&amp; undertake capacity-building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 input from members’ participants on program quality &amp; effectiveness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services coordination &amp; shared administrative functions across ECCCA members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7B93A3-A2BF-AB49-AE62-396E55545F99}"/>
              </a:ext>
            </a:extLst>
          </p:cNvPr>
          <p:cNvSpPr txBox="1"/>
          <p:nvPr/>
        </p:nvSpPr>
        <p:spPr>
          <a:xfrm>
            <a:off x="10924674" y="6386478"/>
            <a:ext cx="102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Fall 2021</a:t>
            </a:r>
          </a:p>
        </p:txBody>
      </p:sp>
    </p:spTree>
    <p:extLst>
      <p:ext uri="{BB962C8B-B14F-4D97-AF65-F5344CB8AC3E}">
        <p14:creationId xmlns:p14="http://schemas.microsoft.com/office/powerpoint/2010/main" val="1052881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{3C28E723-6344-6C49-A3E1-5A8BCB66AED0}tf10001058</Template>
  <TotalTime>48512</TotalTime>
  <Words>329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ECCCA THEORY OF CHANGE PROJECT, PH. 2, METRICS</dc:title>
  <dc:creator>Microsoft Office User</dc:creator>
  <cp:lastModifiedBy>Jason Schwarz</cp:lastModifiedBy>
  <cp:revision>36</cp:revision>
  <cp:lastPrinted>2021-10-29T00:04:20Z</cp:lastPrinted>
  <dcterms:created xsi:type="dcterms:W3CDTF">2021-09-16T21:55:46Z</dcterms:created>
  <dcterms:modified xsi:type="dcterms:W3CDTF">2022-03-02T21:16:38Z</dcterms:modified>
</cp:coreProperties>
</file>