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9" r:id="rId3"/>
    <p:sldId id="258" r:id="rId4"/>
    <p:sldId id="268" r:id="rId5"/>
    <p:sldId id="267" r:id="rId6"/>
    <p:sldId id="262" r:id="rId7"/>
    <p:sldId id="257" r:id="rId8"/>
    <p:sldId id="263" r:id="rId9"/>
    <p:sldId id="265" r:id="rId10"/>
    <p:sldId id="264" r:id="rId11"/>
    <p:sldId id="261" r:id="rId12"/>
    <p:sldId id="266"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CCC312-56B2-4A1D-8565-782F10DC6D7C}" v="1" dt="2022-03-01T20:12:31.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4" autoAdjust="0"/>
    <p:restoredTop sz="94660"/>
  </p:normalViewPr>
  <p:slideViewPr>
    <p:cSldViewPr snapToGrid="0">
      <p:cViewPr varScale="1">
        <p:scale>
          <a:sx n="64" d="100"/>
          <a:sy n="64" d="100"/>
        </p:scale>
        <p:origin x="5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1C92F-A1F1-46B5-9307-1F6CB39B057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AF84427C-CA5C-4348-AEF0-1AC699270E11}">
      <dgm:prSet/>
      <dgm:spPr/>
      <dgm:t>
        <a:bodyPr/>
        <a:lstStyle/>
        <a:p>
          <a:r>
            <a:rPr lang="en-US" dirty="0"/>
            <a:t>What resonated with you?</a:t>
          </a:r>
        </a:p>
      </dgm:t>
    </dgm:pt>
    <dgm:pt modelId="{DF004B94-DFA8-4BCA-8B6A-A88F934DBA85}" type="parTrans" cxnId="{B7B2E733-BBDA-4ABE-B755-CB2C1FB67DDB}">
      <dgm:prSet/>
      <dgm:spPr/>
      <dgm:t>
        <a:bodyPr/>
        <a:lstStyle/>
        <a:p>
          <a:endParaRPr lang="en-US"/>
        </a:p>
      </dgm:t>
    </dgm:pt>
    <dgm:pt modelId="{197E7180-1EB9-4A44-AA2F-A8832F732090}" type="sibTrans" cxnId="{B7B2E733-BBDA-4ABE-B755-CB2C1FB67DDB}">
      <dgm:prSet/>
      <dgm:spPr/>
      <dgm:t>
        <a:bodyPr/>
        <a:lstStyle/>
        <a:p>
          <a:endParaRPr lang="en-US"/>
        </a:p>
      </dgm:t>
    </dgm:pt>
    <dgm:pt modelId="{EACBBE6A-8FED-4531-B52B-3601F846A72A}">
      <dgm:prSet/>
      <dgm:spPr/>
      <dgm:t>
        <a:bodyPr/>
        <a:lstStyle/>
        <a:p>
          <a:r>
            <a:rPr lang="en-US" dirty="0"/>
            <a:t>What would you add?</a:t>
          </a:r>
        </a:p>
      </dgm:t>
    </dgm:pt>
    <dgm:pt modelId="{6A3F2566-5947-4A72-B60F-01AF36D839D9}" type="parTrans" cxnId="{51ECB860-FDF9-4BBB-AB7E-756B3F2153C4}">
      <dgm:prSet/>
      <dgm:spPr/>
      <dgm:t>
        <a:bodyPr/>
        <a:lstStyle/>
        <a:p>
          <a:endParaRPr lang="en-US"/>
        </a:p>
      </dgm:t>
    </dgm:pt>
    <dgm:pt modelId="{3EC50A60-32A5-4197-9CC7-A89A80956408}" type="sibTrans" cxnId="{51ECB860-FDF9-4BBB-AB7E-756B3F2153C4}">
      <dgm:prSet/>
      <dgm:spPr/>
      <dgm:t>
        <a:bodyPr/>
        <a:lstStyle/>
        <a:p>
          <a:endParaRPr lang="en-US"/>
        </a:p>
      </dgm:t>
    </dgm:pt>
    <dgm:pt modelId="{D6E14DFB-4D76-4506-8133-E82E1CB303DE}">
      <dgm:prSet/>
      <dgm:spPr/>
      <dgm:t>
        <a:bodyPr/>
        <a:lstStyle/>
        <a:p>
          <a:r>
            <a:rPr lang="en-US" dirty="0"/>
            <a:t>Should we share this information, if so with whom?</a:t>
          </a:r>
        </a:p>
      </dgm:t>
    </dgm:pt>
    <dgm:pt modelId="{332FD7BB-D526-420A-A4E4-7D57BAC50EDA}" type="parTrans" cxnId="{AF02B007-088D-4EA9-AB8A-42B043538C2D}">
      <dgm:prSet/>
      <dgm:spPr/>
      <dgm:t>
        <a:bodyPr/>
        <a:lstStyle/>
        <a:p>
          <a:endParaRPr lang="en-US"/>
        </a:p>
      </dgm:t>
    </dgm:pt>
    <dgm:pt modelId="{CB56268F-72A9-4453-B89C-0CD0AED62368}" type="sibTrans" cxnId="{AF02B007-088D-4EA9-AB8A-42B043538C2D}">
      <dgm:prSet/>
      <dgm:spPr/>
      <dgm:t>
        <a:bodyPr/>
        <a:lstStyle/>
        <a:p>
          <a:endParaRPr lang="en-US"/>
        </a:p>
      </dgm:t>
    </dgm:pt>
    <dgm:pt modelId="{80D13CAB-847D-41F6-B94B-DE29DB855067}" type="pres">
      <dgm:prSet presAssocID="{0B11C92F-A1F1-46B5-9307-1F6CB39B057F}" presName="outerComposite" presStyleCnt="0">
        <dgm:presLayoutVars>
          <dgm:chMax val="5"/>
          <dgm:dir/>
          <dgm:resizeHandles val="exact"/>
        </dgm:presLayoutVars>
      </dgm:prSet>
      <dgm:spPr/>
    </dgm:pt>
    <dgm:pt modelId="{C4310B05-370F-43FE-AC3D-8F421B4620E6}" type="pres">
      <dgm:prSet presAssocID="{0B11C92F-A1F1-46B5-9307-1F6CB39B057F}" presName="dummyMaxCanvas" presStyleCnt="0">
        <dgm:presLayoutVars/>
      </dgm:prSet>
      <dgm:spPr/>
    </dgm:pt>
    <dgm:pt modelId="{4EAF9B84-5636-4C99-AD04-904FE1A63C76}" type="pres">
      <dgm:prSet presAssocID="{0B11C92F-A1F1-46B5-9307-1F6CB39B057F}" presName="ThreeNodes_1" presStyleLbl="node1" presStyleIdx="0" presStyleCnt="3">
        <dgm:presLayoutVars>
          <dgm:bulletEnabled val="1"/>
        </dgm:presLayoutVars>
      </dgm:prSet>
      <dgm:spPr/>
    </dgm:pt>
    <dgm:pt modelId="{E54E28E5-B398-4312-915E-C20D5E38DC33}" type="pres">
      <dgm:prSet presAssocID="{0B11C92F-A1F1-46B5-9307-1F6CB39B057F}" presName="ThreeNodes_2" presStyleLbl="node1" presStyleIdx="1" presStyleCnt="3">
        <dgm:presLayoutVars>
          <dgm:bulletEnabled val="1"/>
        </dgm:presLayoutVars>
      </dgm:prSet>
      <dgm:spPr/>
    </dgm:pt>
    <dgm:pt modelId="{4294AD23-B9F1-448C-84D8-2D1972CB16F6}" type="pres">
      <dgm:prSet presAssocID="{0B11C92F-A1F1-46B5-9307-1F6CB39B057F}" presName="ThreeNodes_3" presStyleLbl="node1" presStyleIdx="2" presStyleCnt="3">
        <dgm:presLayoutVars>
          <dgm:bulletEnabled val="1"/>
        </dgm:presLayoutVars>
      </dgm:prSet>
      <dgm:spPr/>
    </dgm:pt>
    <dgm:pt modelId="{A79671C3-B0F0-4F37-8945-66B5EBFC6920}" type="pres">
      <dgm:prSet presAssocID="{0B11C92F-A1F1-46B5-9307-1F6CB39B057F}" presName="ThreeConn_1-2" presStyleLbl="fgAccFollowNode1" presStyleIdx="0" presStyleCnt="2">
        <dgm:presLayoutVars>
          <dgm:bulletEnabled val="1"/>
        </dgm:presLayoutVars>
      </dgm:prSet>
      <dgm:spPr/>
    </dgm:pt>
    <dgm:pt modelId="{A3F4CC60-E373-4CB8-9980-EEACD34B87A8}" type="pres">
      <dgm:prSet presAssocID="{0B11C92F-A1F1-46B5-9307-1F6CB39B057F}" presName="ThreeConn_2-3" presStyleLbl="fgAccFollowNode1" presStyleIdx="1" presStyleCnt="2">
        <dgm:presLayoutVars>
          <dgm:bulletEnabled val="1"/>
        </dgm:presLayoutVars>
      </dgm:prSet>
      <dgm:spPr/>
    </dgm:pt>
    <dgm:pt modelId="{3A1622F5-5DA4-4718-A3D4-6C341850CD6A}" type="pres">
      <dgm:prSet presAssocID="{0B11C92F-A1F1-46B5-9307-1F6CB39B057F}" presName="ThreeNodes_1_text" presStyleLbl="node1" presStyleIdx="2" presStyleCnt="3">
        <dgm:presLayoutVars>
          <dgm:bulletEnabled val="1"/>
        </dgm:presLayoutVars>
      </dgm:prSet>
      <dgm:spPr/>
    </dgm:pt>
    <dgm:pt modelId="{F11D2E98-45D2-478C-8A65-DF7F9B928CDC}" type="pres">
      <dgm:prSet presAssocID="{0B11C92F-A1F1-46B5-9307-1F6CB39B057F}" presName="ThreeNodes_2_text" presStyleLbl="node1" presStyleIdx="2" presStyleCnt="3">
        <dgm:presLayoutVars>
          <dgm:bulletEnabled val="1"/>
        </dgm:presLayoutVars>
      </dgm:prSet>
      <dgm:spPr/>
    </dgm:pt>
    <dgm:pt modelId="{96E80835-EFFC-4E98-83F8-2915D1F5F075}" type="pres">
      <dgm:prSet presAssocID="{0B11C92F-A1F1-46B5-9307-1F6CB39B057F}" presName="ThreeNodes_3_text" presStyleLbl="node1" presStyleIdx="2" presStyleCnt="3">
        <dgm:presLayoutVars>
          <dgm:bulletEnabled val="1"/>
        </dgm:presLayoutVars>
      </dgm:prSet>
      <dgm:spPr/>
    </dgm:pt>
  </dgm:ptLst>
  <dgm:cxnLst>
    <dgm:cxn modelId="{AF02B007-088D-4EA9-AB8A-42B043538C2D}" srcId="{0B11C92F-A1F1-46B5-9307-1F6CB39B057F}" destId="{D6E14DFB-4D76-4506-8133-E82E1CB303DE}" srcOrd="2" destOrd="0" parTransId="{332FD7BB-D526-420A-A4E4-7D57BAC50EDA}" sibTransId="{CB56268F-72A9-4453-B89C-0CD0AED62368}"/>
    <dgm:cxn modelId="{B3226229-4064-4EE2-A0D1-38152B8E6718}" type="presOf" srcId="{D6E14DFB-4D76-4506-8133-E82E1CB303DE}" destId="{4294AD23-B9F1-448C-84D8-2D1972CB16F6}" srcOrd="0" destOrd="0" presId="urn:microsoft.com/office/officeart/2005/8/layout/vProcess5"/>
    <dgm:cxn modelId="{B7B2E733-BBDA-4ABE-B755-CB2C1FB67DDB}" srcId="{0B11C92F-A1F1-46B5-9307-1F6CB39B057F}" destId="{AF84427C-CA5C-4348-AEF0-1AC699270E11}" srcOrd="0" destOrd="0" parTransId="{DF004B94-DFA8-4BCA-8B6A-A88F934DBA85}" sibTransId="{197E7180-1EB9-4A44-AA2F-A8832F732090}"/>
    <dgm:cxn modelId="{4BC09538-7152-47FB-8786-27AB87A4560A}" type="presOf" srcId="{EACBBE6A-8FED-4531-B52B-3601F846A72A}" destId="{F11D2E98-45D2-478C-8A65-DF7F9B928CDC}" srcOrd="1" destOrd="0" presId="urn:microsoft.com/office/officeart/2005/8/layout/vProcess5"/>
    <dgm:cxn modelId="{2575143D-8D8F-4336-A568-E638B689DBB2}" type="presOf" srcId="{AF84427C-CA5C-4348-AEF0-1AC699270E11}" destId="{3A1622F5-5DA4-4718-A3D4-6C341850CD6A}" srcOrd="1" destOrd="0" presId="urn:microsoft.com/office/officeart/2005/8/layout/vProcess5"/>
    <dgm:cxn modelId="{51ECB860-FDF9-4BBB-AB7E-756B3F2153C4}" srcId="{0B11C92F-A1F1-46B5-9307-1F6CB39B057F}" destId="{EACBBE6A-8FED-4531-B52B-3601F846A72A}" srcOrd="1" destOrd="0" parTransId="{6A3F2566-5947-4A72-B60F-01AF36D839D9}" sibTransId="{3EC50A60-32A5-4197-9CC7-A89A80956408}"/>
    <dgm:cxn modelId="{D9CD4648-0A7D-4494-8821-0783EBB40DE4}" type="presOf" srcId="{197E7180-1EB9-4A44-AA2F-A8832F732090}" destId="{A79671C3-B0F0-4F37-8945-66B5EBFC6920}" srcOrd="0" destOrd="0" presId="urn:microsoft.com/office/officeart/2005/8/layout/vProcess5"/>
    <dgm:cxn modelId="{4230C16F-2A5C-42AF-A939-0EC5C8D71373}" type="presOf" srcId="{EACBBE6A-8FED-4531-B52B-3601F846A72A}" destId="{E54E28E5-B398-4312-915E-C20D5E38DC33}" srcOrd="0" destOrd="0" presId="urn:microsoft.com/office/officeart/2005/8/layout/vProcess5"/>
    <dgm:cxn modelId="{7B154875-8AD9-4398-89DF-4BE008EF8D40}" type="presOf" srcId="{D6E14DFB-4D76-4506-8133-E82E1CB303DE}" destId="{96E80835-EFFC-4E98-83F8-2915D1F5F075}" srcOrd="1" destOrd="0" presId="urn:microsoft.com/office/officeart/2005/8/layout/vProcess5"/>
    <dgm:cxn modelId="{0648D875-175F-4716-A490-87DE38F852F2}" type="presOf" srcId="{3EC50A60-32A5-4197-9CC7-A89A80956408}" destId="{A3F4CC60-E373-4CB8-9980-EEACD34B87A8}" srcOrd="0" destOrd="0" presId="urn:microsoft.com/office/officeart/2005/8/layout/vProcess5"/>
    <dgm:cxn modelId="{72F2ABA7-AE86-484B-B71D-5339B448D1CB}" type="presOf" srcId="{AF84427C-CA5C-4348-AEF0-1AC699270E11}" destId="{4EAF9B84-5636-4C99-AD04-904FE1A63C76}" srcOrd="0" destOrd="0" presId="urn:microsoft.com/office/officeart/2005/8/layout/vProcess5"/>
    <dgm:cxn modelId="{199169E5-B7A2-442C-A162-8CEE4B175FB4}" type="presOf" srcId="{0B11C92F-A1F1-46B5-9307-1F6CB39B057F}" destId="{80D13CAB-847D-41F6-B94B-DE29DB855067}" srcOrd="0" destOrd="0" presId="urn:microsoft.com/office/officeart/2005/8/layout/vProcess5"/>
    <dgm:cxn modelId="{B1AD0D29-D5F8-4308-82FC-C5E19BFFBA0B}" type="presParOf" srcId="{80D13CAB-847D-41F6-B94B-DE29DB855067}" destId="{C4310B05-370F-43FE-AC3D-8F421B4620E6}" srcOrd="0" destOrd="0" presId="urn:microsoft.com/office/officeart/2005/8/layout/vProcess5"/>
    <dgm:cxn modelId="{AEDD67D8-2699-4B1C-A562-826FDE248BFF}" type="presParOf" srcId="{80D13CAB-847D-41F6-B94B-DE29DB855067}" destId="{4EAF9B84-5636-4C99-AD04-904FE1A63C76}" srcOrd="1" destOrd="0" presId="urn:microsoft.com/office/officeart/2005/8/layout/vProcess5"/>
    <dgm:cxn modelId="{7ED33E35-A2A7-48E7-9C33-E6AD823A6188}" type="presParOf" srcId="{80D13CAB-847D-41F6-B94B-DE29DB855067}" destId="{E54E28E5-B398-4312-915E-C20D5E38DC33}" srcOrd="2" destOrd="0" presId="urn:microsoft.com/office/officeart/2005/8/layout/vProcess5"/>
    <dgm:cxn modelId="{3B7DDFEE-2762-4325-A62A-38021E730DB4}" type="presParOf" srcId="{80D13CAB-847D-41F6-B94B-DE29DB855067}" destId="{4294AD23-B9F1-448C-84D8-2D1972CB16F6}" srcOrd="3" destOrd="0" presId="urn:microsoft.com/office/officeart/2005/8/layout/vProcess5"/>
    <dgm:cxn modelId="{6F1ED530-EC6D-4F29-9FEF-A0F00DF9DCD7}" type="presParOf" srcId="{80D13CAB-847D-41F6-B94B-DE29DB855067}" destId="{A79671C3-B0F0-4F37-8945-66B5EBFC6920}" srcOrd="4" destOrd="0" presId="urn:microsoft.com/office/officeart/2005/8/layout/vProcess5"/>
    <dgm:cxn modelId="{7D3C3D8D-94F6-4DAC-9FB4-9B7AE92C8AE0}" type="presParOf" srcId="{80D13CAB-847D-41F6-B94B-DE29DB855067}" destId="{A3F4CC60-E373-4CB8-9980-EEACD34B87A8}" srcOrd="5" destOrd="0" presId="urn:microsoft.com/office/officeart/2005/8/layout/vProcess5"/>
    <dgm:cxn modelId="{A601D3E6-09FD-4960-89F7-2D630C975DF5}" type="presParOf" srcId="{80D13CAB-847D-41F6-B94B-DE29DB855067}" destId="{3A1622F5-5DA4-4718-A3D4-6C341850CD6A}" srcOrd="6" destOrd="0" presId="urn:microsoft.com/office/officeart/2005/8/layout/vProcess5"/>
    <dgm:cxn modelId="{2F30D496-76E7-4A88-937C-15D038565B43}" type="presParOf" srcId="{80D13CAB-847D-41F6-B94B-DE29DB855067}" destId="{F11D2E98-45D2-478C-8A65-DF7F9B928CDC}" srcOrd="7" destOrd="0" presId="urn:microsoft.com/office/officeart/2005/8/layout/vProcess5"/>
    <dgm:cxn modelId="{428830D3-8702-4B2D-A898-66DC58C2AB2A}" type="presParOf" srcId="{80D13CAB-847D-41F6-B94B-DE29DB855067}" destId="{96E80835-EFFC-4E98-83F8-2915D1F5F07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F9B84-5636-4C99-AD04-904FE1A63C76}">
      <dsp:nvSpPr>
        <dsp:cNvPr id="0" name=""/>
        <dsp:cNvSpPr/>
      </dsp:nvSpPr>
      <dsp:spPr>
        <a:xfrm>
          <a:off x="0" y="0"/>
          <a:ext cx="8549640" cy="11358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What resonated with you?</a:t>
          </a:r>
        </a:p>
      </dsp:txBody>
      <dsp:txXfrm>
        <a:off x="33267" y="33267"/>
        <a:ext cx="7323997" cy="1069290"/>
      </dsp:txXfrm>
    </dsp:sp>
    <dsp:sp modelId="{E54E28E5-B398-4312-915E-C20D5E38DC33}">
      <dsp:nvSpPr>
        <dsp:cNvPr id="0" name=""/>
        <dsp:cNvSpPr/>
      </dsp:nvSpPr>
      <dsp:spPr>
        <a:xfrm>
          <a:off x="754379" y="1325127"/>
          <a:ext cx="8549640" cy="1135824"/>
        </a:xfrm>
        <a:prstGeom prst="roundRect">
          <a:avLst>
            <a:gd name="adj" fmla="val 10000"/>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What would you add?</a:t>
          </a:r>
        </a:p>
      </dsp:txBody>
      <dsp:txXfrm>
        <a:off x="787646" y="1358394"/>
        <a:ext cx="6990440" cy="1069290"/>
      </dsp:txXfrm>
    </dsp:sp>
    <dsp:sp modelId="{4294AD23-B9F1-448C-84D8-2D1972CB16F6}">
      <dsp:nvSpPr>
        <dsp:cNvPr id="0" name=""/>
        <dsp:cNvSpPr/>
      </dsp:nvSpPr>
      <dsp:spPr>
        <a:xfrm>
          <a:off x="1508759" y="2650255"/>
          <a:ext cx="8549640" cy="1135824"/>
        </a:xfrm>
        <a:prstGeom prst="roundRect">
          <a:avLst>
            <a:gd name="adj" fmla="val 1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Should we share this information, if so with whom?</a:t>
          </a:r>
        </a:p>
      </dsp:txBody>
      <dsp:txXfrm>
        <a:off x="1542026" y="2683522"/>
        <a:ext cx="6990440" cy="1069290"/>
      </dsp:txXfrm>
    </dsp:sp>
    <dsp:sp modelId="{A79671C3-B0F0-4F37-8945-66B5EBFC6920}">
      <dsp:nvSpPr>
        <dsp:cNvPr id="0" name=""/>
        <dsp:cNvSpPr/>
      </dsp:nvSpPr>
      <dsp:spPr>
        <a:xfrm>
          <a:off x="7811354" y="861333"/>
          <a:ext cx="738285" cy="73828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977468" y="861333"/>
        <a:ext cx="406057" cy="555559"/>
      </dsp:txXfrm>
    </dsp:sp>
    <dsp:sp modelId="{A3F4CC60-E373-4CB8-9980-EEACD34B87A8}">
      <dsp:nvSpPr>
        <dsp:cNvPr id="0" name=""/>
        <dsp:cNvSpPr/>
      </dsp:nvSpPr>
      <dsp:spPr>
        <a:xfrm>
          <a:off x="8565734" y="2178889"/>
          <a:ext cx="738285" cy="738285"/>
        </a:xfrm>
        <a:prstGeom prst="downArrow">
          <a:avLst>
            <a:gd name="adj1" fmla="val 55000"/>
            <a:gd name="adj2" fmla="val 45000"/>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731848" y="2178889"/>
        <a:ext cx="406057" cy="55555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3CB87E-4591-47A1-9046-CF63F17215EF}" type="datetime2">
              <a:rPr lang="en-US" smtClean="0"/>
              <a:t>Wednesday, April 20,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01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17F0E-8070-4DFE-A821-9A699EDBAD7E}" type="datetime2">
              <a:rPr lang="en-US" smtClean="0"/>
              <a:t>Wednesday, April 20,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4614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D34AE-C7BF-46E5-A968-01C6641F6476}" type="datetime2">
              <a:rPr lang="en-US" smtClean="0"/>
              <a:t>Wednesday, April 20,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33137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DE70B-B772-416E-A790-995760B1742E}" type="datetime2">
              <a:rPr lang="en-US" smtClean="0"/>
              <a:t>Wednesday, April 20,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32899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60CDE-A6F1-4138-AF12-ED09E8E5FB6B}" type="datetime2">
              <a:rPr lang="en-US" smtClean="0"/>
              <a:t>Wednesday, April 20,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90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15F8B1-DB7B-4D28-A97D-40FB2DD1EF78}" type="datetime2">
              <a:rPr lang="en-US" smtClean="0"/>
              <a:t>Wednesday, April 20,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09161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039161-23B8-4738-9069-73EBE8884FDD}" type="datetime2">
              <a:rPr lang="en-US" smtClean="0"/>
              <a:t>Wednesday, April 20, 2022</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66244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94D44-7693-499F-AC6C-11696134FE3F}" type="datetime2">
              <a:rPr lang="en-US" smtClean="0"/>
              <a:t>Wednesday, April 20, 2022</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70787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3AF2AE-472C-4EF3-ABB2-24BAA9AE3CF7}" type="datetime2">
              <a:rPr lang="en-US" smtClean="0"/>
              <a:t>Wednesday, April 20, 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Sample Footer Text</a:t>
            </a:r>
          </a:p>
        </p:txBody>
      </p:sp>
      <p:sp>
        <p:nvSpPr>
          <p:cNvPr id="9" name="Slide Number Placeholder 8"/>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8129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AEA162C-A7C1-4263-9453-1BAFF8C39559}" type="datetime2">
              <a:rPr lang="en-US" smtClean="0"/>
              <a:t>Wednesday, April 20, 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Sample Footer Text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4F6043-7A67-491B-98BC-F933DED7226D}" type="slidenum">
              <a:rPr lang="en-US" smtClean="0"/>
              <a:pPr/>
              <a:t>‹#›</a:t>
            </a:fld>
            <a:endParaRPr lang="en-US"/>
          </a:p>
        </p:txBody>
      </p:sp>
    </p:spTree>
    <p:extLst>
      <p:ext uri="{BB962C8B-B14F-4D97-AF65-F5344CB8AC3E}">
        <p14:creationId xmlns:p14="http://schemas.microsoft.com/office/powerpoint/2010/main" val="402505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DF6793-3458-4587-8168-65F0C37A92D2}" type="datetime2">
              <a:rPr lang="en-US" smtClean="0"/>
              <a:t>Wednesday, April 20,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64591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352ED3-3C46-4C9A-9738-67B2D875E7E2}" type="datetime2">
              <a:rPr lang="en-US" smtClean="0"/>
              <a:pPr/>
              <a:t>Wednesday, April 20, 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4F6043-7A67-491B-98BC-F933DED7226D}"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79543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EE882-DC5D-4484-B923-7FE8629D793C}"/>
              </a:ext>
            </a:extLst>
          </p:cNvPr>
          <p:cNvSpPr>
            <a:spLocks noGrp="1"/>
          </p:cNvSpPr>
          <p:nvPr>
            <p:ph type="ctrTitle"/>
          </p:nvPr>
        </p:nvSpPr>
        <p:spPr>
          <a:xfrm>
            <a:off x="6730000" y="639097"/>
            <a:ext cx="4813072" cy="3686015"/>
          </a:xfrm>
        </p:spPr>
        <p:txBody>
          <a:bodyPr>
            <a:normAutofit/>
          </a:bodyPr>
          <a:lstStyle/>
          <a:p>
            <a:r>
              <a:rPr lang="en-US" sz="4400" b="1" i="0" u="none" strike="noStrike" dirty="0">
                <a:effectLst/>
                <a:latin typeface="+mn-lt"/>
              </a:rPr>
              <a:t>Contra Costa County Community Network Listening Sessions Report </a:t>
            </a:r>
            <a:endParaRPr lang="en-US" sz="4400" dirty="0">
              <a:latin typeface="+mn-lt"/>
            </a:endParaRPr>
          </a:p>
        </p:txBody>
      </p:sp>
      <p:sp>
        <p:nvSpPr>
          <p:cNvPr id="3" name="Subtitle 2">
            <a:extLst>
              <a:ext uri="{FF2B5EF4-FFF2-40B4-BE49-F238E27FC236}">
                <a16:creationId xmlns:a16="http://schemas.microsoft.com/office/drawing/2014/main" id="{678425D7-DAA0-4B7F-AC9F-DE0D9F8035B5}"/>
              </a:ext>
            </a:extLst>
          </p:cNvPr>
          <p:cNvSpPr>
            <a:spLocks noGrp="1"/>
          </p:cNvSpPr>
          <p:nvPr>
            <p:ph type="subTitle" idx="1"/>
          </p:nvPr>
        </p:nvSpPr>
        <p:spPr>
          <a:xfrm>
            <a:off x="6729999" y="4455621"/>
            <a:ext cx="4829101" cy="1238616"/>
          </a:xfrm>
        </p:spPr>
        <p:txBody>
          <a:bodyPr>
            <a:normAutofit/>
          </a:bodyPr>
          <a:lstStyle/>
          <a:p>
            <a:pPr rtl="0">
              <a:spcBef>
                <a:spcPts val="0"/>
              </a:spcBef>
              <a:spcAft>
                <a:spcPts val="0"/>
              </a:spcAft>
            </a:pPr>
            <a:r>
              <a:rPr lang="en-US" sz="1700" b="1" i="0" u="none" strike="noStrike" dirty="0">
                <a:solidFill>
                  <a:schemeClr val="tx1">
                    <a:lumMod val="85000"/>
                    <a:lumOff val="15000"/>
                  </a:schemeClr>
                </a:solidFill>
                <a:effectLst/>
                <a:latin typeface="+mn-lt"/>
              </a:rPr>
              <a:t>Prepared by: Health Leads | June 24, 2021 </a:t>
            </a:r>
            <a:endParaRPr lang="en-US" sz="1700" b="0" dirty="0">
              <a:solidFill>
                <a:schemeClr val="tx1">
                  <a:lumMod val="85000"/>
                  <a:lumOff val="15000"/>
                </a:schemeClr>
              </a:solidFill>
              <a:effectLst/>
              <a:latin typeface="+mn-lt"/>
            </a:endParaRPr>
          </a:p>
          <a:p>
            <a:br>
              <a:rPr lang="en-US" sz="1700" dirty="0">
                <a:solidFill>
                  <a:schemeClr val="tx1">
                    <a:lumMod val="85000"/>
                    <a:lumOff val="15000"/>
                  </a:schemeClr>
                </a:solidFill>
                <a:latin typeface="+mn-lt"/>
              </a:rPr>
            </a:br>
            <a:endParaRPr lang="en-US" sz="1700" dirty="0">
              <a:solidFill>
                <a:schemeClr val="tx1">
                  <a:lumMod val="85000"/>
                  <a:lumOff val="15000"/>
                </a:schemeClr>
              </a:solidFill>
              <a:latin typeface="+mn-lt"/>
            </a:endParaRPr>
          </a:p>
        </p:txBody>
      </p:sp>
      <p:pic>
        <p:nvPicPr>
          <p:cNvPr id="4" name="Picture 3" descr="Abstract swirl of moody colors">
            <a:extLst>
              <a:ext uri="{FF2B5EF4-FFF2-40B4-BE49-F238E27FC236}">
                <a16:creationId xmlns:a16="http://schemas.microsoft.com/office/drawing/2014/main" id="{85747A5A-F3CB-435F-AA4E-07E9F5735871}"/>
              </a:ext>
            </a:extLst>
          </p:cNvPr>
          <p:cNvPicPr>
            <a:picLocks noChangeAspect="1"/>
          </p:cNvPicPr>
          <p:nvPr/>
        </p:nvPicPr>
        <p:blipFill rotWithShape="1">
          <a:blip r:embed="rId2"/>
          <a:srcRect l="17369" r="10493" b="-2"/>
          <a:stretch/>
        </p:blipFill>
        <p:spPr>
          <a:xfrm>
            <a:off x="633999" y="640081"/>
            <a:ext cx="5462001" cy="5054156"/>
          </a:xfrm>
          <a:prstGeom prst="rect">
            <a:avLst/>
          </a:prstGeom>
        </p:spPr>
      </p:pic>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99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BBF8B-3AAA-423C-A21E-B324C3B94B0E}"/>
              </a:ext>
            </a:extLst>
          </p:cNvPr>
          <p:cNvSpPr>
            <a:spLocks noGrp="1"/>
          </p:cNvSpPr>
          <p:nvPr>
            <p:ph type="title"/>
          </p:nvPr>
        </p:nvSpPr>
        <p:spPr/>
        <p:txBody>
          <a:bodyPr>
            <a:normAutofit fontScale="90000"/>
          </a:bodyPr>
          <a:lstStyle/>
          <a:p>
            <a:pPr rtl="0">
              <a:spcBef>
                <a:spcPts val="0"/>
              </a:spcBef>
              <a:spcAft>
                <a:spcPts val="0"/>
              </a:spcAft>
            </a:pPr>
            <a:r>
              <a:rPr lang="en-US" sz="2200" b="1" i="0" u="none" strike="noStrike" dirty="0">
                <a:solidFill>
                  <a:srgbClr val="000000"/>
                </a:solidFill>
                <a:effectLst/>
                <a:latin typeface="Calibri" panose="020F0502020204030204" pitchFamily="34" charset="0"/>
              </a:rPr>
              <a:t>East/West County BIPOC residents</a:t>
            </a:r>
            <a:br>
              <a:rPr lang="en-US" sz="2200" b="0" dirty="0">
                <a:effectLst/>
              </a:rPr>
            </a:br>
            <a:r>
              <a:rPr lang="en-US" sz="2200" b="0" i="1" u="none" strike="noStrike" dirty="0">
                <a:solidFill>
                  <a:srgbClr val="000000"/>
                </a:solidFill>
                <a:effectLst/>
                <a:latin typeface="Calibri" panose="020F0502020204030204" pitchFamily="34" charset="0"/>
              </a:rPr>
              <a:t>Facilitators</a:t>
            </a:r>
            <a:br>
              <a:rPr lang="en-US" sz="2200" b="0" dirty="0">
                <a:effectLst/>
              </a:rPr>
            </a:br>
            <a:r>
              <a:rPr lang="en-US" sz="2200" b="1" i="0" u="none" strike="noStrike" dirty="0">
                <a:solidFill>
                  <a:srgbClr val="000000"/>
                </a:solidFill>
                <a:effectLst/>
                <a:latin typeface="Calibri" panose="020F0502020204030204" pitchFamily="34" charset="0"/>
              </a:rPr>
              <a:t>Roxanne Carrillo Garza, </a:t>
            </a:r>
            <a:br>
              <a:rPr lang="en-US" sz="2200" b="0" i="0" u="none" strike="noStrike" dirty="0">
                <a:solidFill>
                  <a:srgbClr val="000000"/>
                </a:solidFill>
                <a:effectLst/>
                <a:latin typeface="Calibri" panose="020F0502020204030204" pitchFamily="34" charset="0"/>
              </a:rPr>
            </a:br>
            <a:r>
              <a:rPr lang="en-US" sz="2200" b="0" i="0" u="none" strike="noStrike" dirty="0">
                <a:solidFill>
                  <a:srgbClr val="000000"/>
                </a:solidFill>
                <a:effectLst/>
                <a:latin typeface="Calibri" panose="020F0502020204030204" pitchFamily="34" charset="0"/>
              </a:rPr>
              <a:t>Healthy Richmond  </a:t>
            </a:r>
            <a:br>
              <a:rPr lang="en-US" sz="2200" b="0" i="0" u="none" strike="noStrike" dirty="0">
                <a:solidFill>
                  <a:srgbClr val="000000"/>
                </a:solidFill>
                <a:effectLst/>
                <a:latin typeface="Calibri" panose="020F0502020204030204" pitchFamily="34" charset="0"/>
              </a:rPr>
            </a:br>
            <a:r>
              <a:rPr lang="en-US" sz="2200" b="1" i="0" u="none" strike="noStrike" dirty="0">
                <a:solidFill>
                  <a:srgbClr val="000000"/>
                </a:solidFill>
                <a:effectLst/>
                <a:latin typeface="Calibri" panose="020F0502020204030204" pitchFamily="34" charset="0"/>
              </a:rPr>
              <a:t>Solomon </a:t>
            </a:r>
            <a:r>
              <a:rPr lang="en-US" sz="2200" b="1" i="0" u="none" strike="noStrike" dirty="0" err="1">
                <a:solidFill>
                  <a:srgbClr val="000000"/>
                </a:solidFill>
                <a:effectLst/>
                <a:latin typeface="Calibri" panose="020F0502020204030204" pitchFamily="34" charset="0"/>
              </a:rPr>
              <a:t>Belette</a:t>
            </a:r>
            <a:r>
              <a:rPr lang="en-US" sz="2200" b="1" i="0" u="none" strike="noStrike" dirty="0">
                <a:solidFill>
                  <a:srgbClr val="000000"/>
                </a:solidFill>
                <a:effectLst/>
                <a:latin typeface="Calibri" panose="020F0502020204030204" pitchFamily="34" charset="0"/>
              </a:rPr>
              <a:t>, </a:t>
            </a:r>
            <a:br>
              <a:rPr lang="en-US" sz="2200" b="0" i="0" u="none" strike="noStrike" dirty="0">
                <a:solidFill>
                  <a:srgbClr val="000000"/>
                </a:solidFill>
                <a:effectLst/>
                <a:latin typeface="Calibri" panose="020F0502020204030204" pitchFamily="34" charset="0"/>
              </a:rPr>
            </a:br>
            <a:r>
              <a:rPr lang="en-US" sz="2200" b="0" i="0" u="none" strike="noStrike" dirty="0">
                <a:solidFill>
                  <a:srgbClr val="000000"/>
                </a:solidFill>
                <a:effectLst/>
                <a:latin typeface="Calibri" panose="020F0502020204030204" pitchFamily="34" charset="0"/>
              </a:rPr>
              <a:t>East Contra Costa Community Alliance</a:t>
            </a:r>
            <a:br>
              <a:rPr lang="en-US" sz="1800" b="0" i="0" u="none" strike="noStrike" dirty="0">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7EB6EDB5-0C19-4445-BB5C-620A0AF3C783}"/>
              </a:ext>
            </a:extLst>
          </p:cNvPr>
          <p:cNvSpPr>
            <a:spLocks noGrp="1"/>
          </p:cNvSpPr>
          <p:nvPr>
            <p:ph idx="1"/>
          </p:nvPr>
        </p:nvSpPr>
        <p:spPr>
          <a:xfrm>
            <a:off x="4800599" y="731519"/>
            <a:ext cx="7182853" cy="5861785"/>
          </a:xfrm>
        </p:spPr>
        <p:txBody>
          <a:bodyPr>
            <a:normAutofit fontScale="85000" lnSpcReduction="20000"/>
          </a:bodyPr>
          <a:lstStyle/>
          <a:p>
            <a:pPr algn="just" rtl="0">
              <a:spcBef>
                <a:spcPts val="0"/>
              </a:spcBef>
              <a:spcAft>
                <a:spcPts val="0"/>
              </a:spcAft>
            </a:pPr>
            <a:r>
              <a:rPr lang="en-US" sz="2000" b="1" i="1" u="none" strike="noStrike" dirty="0">
                <a:solidFill>
                  <a:srgbClr val="000000"/>
                </a:solidFill>
                <a:effectLst/>
                <a:latin typeface="Calibri" panose="020F0502020204030204" pitchFamily="34" charset="0"/>
              </a:rPr>
              <a:t>Findings</a:t>
            </a:r>
            <a:r>
              <a:rPr lang="en-US" sz="2000" b="1" i="0" u="none" strike="noStrike" dirty="0">
                <a:solidFill>
                  <a:srgbClr val="000000"/>
                </a:solidFill>
                <a:effectLst/>
                <a:latin typeface="Calibri" panose="020F0502020204030204" pitchFamily="34" charset="0"/>
              </a:rPr>
              <a:t>:</a:t>
            </a:r>
            <a:endParaRPr lang="en-US" dirty="0">
              <a:effectLst/>
            </a:endParaRPr>
          </a:p>
          <a:p>
            <a:pPr algn="just"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Some reported very positive experiences with mental health service providers. They felt welcomed and helped.</a:t>
            </a:r>
          </a:p>
          <a:p>
            <a:pPr algn="just" rtl="0" fontAlgn="base">
              <a:spcBef>
                <a:spcPts val="0"/>
              </a:spcBef>
              <a:spcAft>
                <a:spcPts val="0"/>
              </a:spcAft>
              <a:buFont typeface="Arial" panose="020B0604020202020204" pitchFamily="34" charset="0"/>
              <a:buChar char="•"/>
            </a:pPr>
            <a:endParaRPr lang="en-US" sz="2000" b="0" i="0" u="none" strike="noStrike" dirty="0">
              <a:solidFill>
                <a:srgbClr val="202124"/>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Many reported having to tell their story to receive services repeatedly, and that repetition should not create a barrier for getting assistance.</a:t>
            </a:r>
          </a:p>
          <a:p>
            <a:pPr algn="just" rtl="0" fontAlgn="base">
              <a:spcBef>
                <a:spcPts val="0"/>
              </a:spcBef>
              <a:spcAft>
                <a:spcPts val="0"/>
              </a:spcAft>
              <a:buFont typeface="Arial" panose="020B0604020202020204" pitchFamily="34" charset="0"/>
              <a:buChar char="•"/>
            </a:pPr>
            <a:endParaRPr lang="en-US" sz="2000" b="0" i="0" u="none" strike="noStrike" dirty="0">
              <a:solidFill>
                <a:srgbClr val="202124"/>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Some report that information is hard to access in the black community. It takes a tragic situation or violence to occur for services such as crisis response mental health.</a:t>
            </a:r>
          </a:p>
          <a:p>
            <a:pPr algn="just" rtl="0" fontAlgn="base">
              <a:spcBef>
                <a:spcPts val="0"/>
              </a:spcBef>
              <a:spcAft>
                <a:spcPts val="0"/>
              </a:spcAft>
              <a:buFont typeface="Arial" panose="020B0604020202020204" pitchFamily="34" charset="0"/>
              <a:buChar char="•"/>
            </a:pPr>
            <a:endParaRPr lang="en-US" sz="2000" b="0" i="0" u="none" strike="noStrike" dirty="0">
              <a:solidFill>
                <a:srgbClr val="202124"/>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Some report feeling the benefits of receiving services, but you have to navigate many challenges to receive that service.</a:t>
            </a:r>
          </a:p>
          <a:p>
            <a:pPr algn="just" rtl="0" fontAlgn="base">
              <a:spcBef>
                <a:spcPts val="0"/>
              </a:spcBef>
              <a:spcAft>
                <a:spcPts val="0"/>
              </a:spcAft>
              <a:buFont typeface="Arial" panose="020B0604020202020204" pitchFamily="34" charset="0"/>
              <a:buChar char="•"/>
            </a:pPr>
            <a:endParaRPr lang="en-US" sz="2000" b="0" i="0" u="none" strike="noStrike" dirty="0">
              <a:solidFill>
                <a:srgbClr val="202124"/>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Many reported that their identities were reasons why they experienced various forms of discrimination. For example, immigrants with limited English speaking skills experienced both subtle and overt forms of discrimination when seeking services. One Black participant stated that she only had a good experience with health care related to pregnancy. Otherwise, stereotypes impacted her experience of accessing services. Racial identity and sheer economic status often position applicants for services in less than "equal" to those who determine the status of their requests.</a:t>
            </a:r>
          </a:p>
          <a:p>
            <a:pPr algn="just" rtl="0" fontAlgn="base">
              <a:spcBef>
                <a:spcPts val="0"/>
              </a:spcBef>
              <a:spcAft>
                <a:spcPts val="0"/>
              </a:spcAft>
              <a:buFont typeface="Arial" panose="020B0604020202020204" pitchFamily="34" charset="0"/>
              <a:buChar char="•"/>
            </a:pPr>
            <a:endParaRPr lang="en-US" sz="2000" b="0" i="0" u="none" strike="noStrike" dirty="0">
              <a:solidFill>
                <a:srgbClr val="202124"/>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Several reported that it was appropriate to have information about them shared by multiple organizations as long as they have a good reputation and a track record for serving the community on a long-term basis. However, a few were adamant about their information not be shared with other organizations whose reputations were in question.</a:t>
            </a:r>
          </a:p>
          <a:p>
            <a:pPr algn="just" rtl="0" fontAlgn="base">
              <a:spcBef>
                <a:spcPts val="0"/>
              </a:spcBef>
              <a:spcAft>
                <a:spcPts val="0"/>
              </a:spcAft>
              <a:buFont typeface="Arial" panose="020B0604020202020204" pitchFamily="34" charset="0"/>
              <a:buChar char="•"/>
            </a:pPr>
            <a:endParaRPr lang="en-US" sz="2000" b="0" i="0" u="none" strike="noStrike" dirty="0">
              <a:solidFill>
                <a:srgbClr val="202124"/>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Some reported that they would also like to see more resources invested in social services than in policing or correctional programs.</a:t>
            </a:r>
            <a:r>
              <a:rPr lang="en-US" sz="2000" b="0" i="0" u="none" strike="noStrike" dirty="0">
                <a:solidFill>
                  <a:srgbClr val="202124"/>
                </a:solidFill>
                <a:effectLst/>
                <a:latin typeface="Calibri" panose="020F0502020204030204" pitchFamily="34" charset="0"/>
              </a:rPr>
              <a:t> </a:t>
            </a:r>
          </a:p>
          <a:p>
            <a:endParaRPr lang="en-US" dirty="0"/>
          </a:p>
        </p:txBody>
      </p:sp>
      <p:sp>
        <p:nvSpPr>
          <p:cNvPr id="4" name="Text Placeholder 3">
            <a:extLst>
              <a:ext uri="{FF2B5EF4-FFF2-40B4-BE49-F238E27FC236}">
                <a16:creationId xmlns:a16="http://schemas.microsoft.com/office/drawing/2014/main" id="{8429D5DC-8A64-467A-B6BC-88E39B409C98}"/>
              </a:ext>
            </a:extLst>
          </p:cNvPr>
          <p:cNvSpPr>
            <a:spLocks noGrp="1"/>
          </p:cNvSpPr>
          <p:nvPr>
            <p:ph type="body" sz="half" idx="2"/>
          </p:nvPr>
        </p:nvSpPr>
        <p:spPr/>
        <p:txBody>
          <a:bodyPr/>
          <a:lstStyle/>
          <a:p>
            <a:r>
              <a:rPr lang="en-US" dirty="0"/>
              <a:t>“Our ecosystem of CBOS … perpetuate [white supremacy]. And so it's … our work, like it's not about what's the platform to communicate, it's .. what really is the reckoning, we have to do [as service providers]”  - </a:t>
            </a:r>
            <a:r>
              <a:rPr lang="en-US" dirty="0" err="1"/>
              <a:t>Kanwarpal</a:t>
            </a:r>
            <a:r>
              <a:rPr lang="en-US" dirty="0"/>
              <a:t> Dhaliwal</a:t>
            </a:r>
          </a:p>
          <a:p>
            <a:endParaRPr lang="en-US" dirty="0"/>
          </a:p>
        </p:txBody>
      </p:sp>
    </p:spTree>
    <p:extLst>
      <p:ext uri="{BB962C8B-B14F-4D97-AF65-F5344CB8AC3E}">
        <p14:creationId xmlns:p14="http://schemas.microsoft.com/office/powerpoint/2010/main" val="96783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5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Rectangle 5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5" name="Straight Connector 5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6" name="Rectangle 58">
            <a:extLst>
              <a:ext uri="{FF2B5EF4-FFF2-40B4-BE49-F238E27FC236}">
                <a16:creationId xmlns:a16="http://schemas.microsoft.com/office/drawing/2014/main" id="{88C4CF77-7AF8-4122-A7B0-041ABDF1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2B921-E811-432B-AADF-C055EB72F775}"/>
              </a:ext>
            </a:extLst>
          </p:cNvPr>
          <p:cNvSpPr>
            <a:spLocks noGrp="1"/>
          </p:cNvSpPr>
          <p:nvPr>
            <p:ph type="title"/>
          </p:nvPr>
        </p:nvSpPr>
        <p:spPr>
          <a:xfrm>
            <a:off x="6099570" y="271305"/>
            <a:ext cx="6089255" cy="6491236"/>
          </a:xfrm>
          <a:noFill/>
          <a:ln>
            <a:noFill/>
          </a:ln>
        </p:spPr>
        <p:txBody>
          <a:bodyPr vert="horz" wrap="square" lIns="91440" tIns="45720" rIns="91440" bIns="45720" rtlCol="0" anchor="ctr">
            <a:normAutofit fontScale="90000"/>
          </a:bodyPr>
          <a:lstStyle/>
          <a:p>
            <a:pPr fontAlgn="base">
              <a:spcAft>
                <a:spcPts val="0"/>
              </a:spcAft>
            </a:pPr>
            <a:r>
              <a:rPr lang="en-US" sz="1400" b="1" i="0" u="none" strike="noStrike" dirty="0">
                <a:solidFill>
                  <a:schemeClr val="tx1"/>
                </a:solidFill>
                <a:effectLst/>
              </a:rPr>
              <a:t>Organizations must welcome each person from the moment they engage with the services. They want their children and others present to be acknowledged. They want to enter less industrial-looking spaces and institutional-looking spaces and welcome them with art and color. </a:t>
            </a:r>
            <a:br>
              <a:rPr lang="en-US" sz="1400" b="1" i="0" u="none" strike="noStrike" dirty="0">
                <a:solidFill>
                  <a:schemeClr val="tx1"/>
                </a:solidFill>
                <a:effectLst/>
              </a:rPr>
            </a:br>
            <a:br>
              <a:rPr lang="en-US" sz="1400" b="1" i="0" u="none" strike="noStrike" dirty="0">
                <a:solidFill>
                  <a:schemeClr val="tx1"/>
                </a:solidFill>
                <a:effectLst/>
              </a:rPr>
            </a:br>
            <a:br>
              <a:rPr lang="en-US" sz="1400" b="1" i="0" u="none" strike="noStrike" dirty="0">
                <a:effectLst/>
              </a:rPr>
            </a:br>
            <a:r>
              <a:rPr lang="en-US" sz="1400" b="1" i="0" u="none" strike="noStrike" dirty="0">
                <a:effectLst/>
              </a:rPr>
              <a:t>The community wants people who look like them and speak their native language to serve them. </a:t>
            </a:r>
            <a:br>
              <a:rPr lang="en-US" sz="1400" b="1" i="0" u="none" strike="noStrike" dirty="0">
                <a:effectLst/>
              </a:rPr>
            </a:br>
            <a:br>
              <a:rPr lang="en-US" sz="1400" b="1" i="0" u="none" strike="noStrike" dirty="0">
                <a:effectLst/>
              </a:rPr>
            </a:br>
            <a:br>
              <a:rPr lang="en-US" sz="1400" b="1" i="0" u="none" strike="noStrike" dirty="0">
                <a:effectLst/>
              </a:rPr>
            </a:br>
            <a:r>
              <a:rPr lang="en-US" sz="1400" b="1" i="0" u="none" strike="noStrike" dirty="0">
                <a:effectLst/>
              </a:rPr>
              <a:t>They want service providers to get to know them and treat them with dignity, respect, and value and see them as important and equal. They want services that are based on their needs and circumstances. They don’t want to have to defend themselves and their need for assistance.</a:t>
            </a:r>
            <a:br>
              <a:rPr lang="en-US" sz="1400" b="1" i="0" u="none" strike="noStrike" dirty="0">
                <a:effectLst/>
              </a:rPr>
            </a:br>
            <a:br>
              <a:rPr lang="en-US" sz="1400" b="1" i="0" u="none" strike="noStrike" dirty="0">
                <a:effectLst/>
              </a:rPr>
            </a:br>
            <a:br>
              <a:rPr lang="en-US" sz="1400" b="1" i="0" u="none" strike="noStrike" dirty="0">
                <a:effectLst/>
              </a:rPr>
            </a:br>
            <a:r>
              <a:rPr lang="en-US" sz="1400" b="1" i="0" u="none" strike="noStrike" dirty="0">
                <a:effectLst/>
              </a:rPr>
              <a:t>The community wants agencies and institutions to be transparent and accountable. They want the monitoring of service delivery and the oversight of the spending of funds.</a:t>
            </a:r>
            <a:br>
              <a:rPr lang="en-US" sz="1400" b="1" i="0" u="none" strike="noStrike" dirty="0">
                <a:effectLst/>
              </a:rPr>
            </a:br>
            <a:br>
              <a:rPr lang="en-US" sz="1400" b="1" i="0" u="none" strike="noStrike" dirty="0">
                <a:effectLst/>
              </a:rPr>
            </a:br>
            <a:br>
              <a:rPr lang="en-US" sz="1400" b="1" i="0" u="none" strike="noStrike" dirty="0">
                <a:effectLst/>
              </a:rPr>
            </a:br>
            <a:r>
              <a:rPr lang="en-US" sz="1400" b="1" i="0" u="none" strike="noStrike" dirty="0">
                <a:effectLst/>
              </a:rPr>
              <a:t>The community wants to see what progress the agencies make towards their stated goals and their impact on community issues. </a:t>
            </a:r>
            <a:br>
              <a:rPr lang="en-US" sz="1400" b="1" i="0" u="none" strike="noStrike" dirty="0">
                <a:effectLst/>
              </a:rPr>
            </a:br>
            <a:br>
              <a:rPr lang="en-US" sz="1400" b="1" i="0" u="none" strike="noStrike" dirty="0">
                <a:effectLst/>
              </a:rPr>
            </a:br>
            <a:br>
              <a:rPr lang="en-US" sz="1400" b="1" i="0" u="none" strike="noStrike" dirty="0">
                <a:effectLst/>
              </a:rPr>
            </a:br>
            <a:r>
              <a:rPr lang="en-US" sz="1400" b="1" i="0" u="none" strike="noStrike" dirty="0">
                <a:effectLst/>
              </a:rPr>
              <a:t>The community wants to see BIPOC in leadership and decision-making roles at agencies and institutions, not just on the front lines. The community wants agencies to work with community leaders to rebuild and regain the trust that has been lost. </a:t>
            </a:r>
            <a:br>
              <a:rPr lang="en-US" sz="1400" b="1" i="0" u="none" strike="noStrike" dirty="0">
                <a:effectLst/>
              </a:rPr>
            </a:br>
            <a:br>
              <a:rPr lang="en-US" sz="1400" b="1" i="0" u="none" strike="noStrike" dirty="0">
                <a:effectLst/>
              </a:rPr>
            </a:br>
            <a:br>
              <a:rPr lang="en-US" sz="1400" b="1" i="0" u="none" strike="noStrike" dirty="0">
                <a:effectLst/>
              </a:rPr>
            </a:br>
            <a:r>
              <a:rPr lang="en-US" sz="1400" b="1" i="0" u="none" strike="noStrike" dirty="0">
                <a:effectLst/>
              </a:rPr>
              <a:t>They want service providers who are kind, compassionate, and empathetic. They want them to have constant and regular training so they are addressing their prejudices and biases. They want supervisors who will monitor the actions and behaviors of their staff and assure community safety and support. </a:t>
            </a:r>
            <a:br>
              <a:rPr lang="en-US" sz="1400" b="1" i="0" u="none" strike="noStrike" dirty="0">
                <a:effectLst/>
              </a:rPr>
            </a:br>
            <a:br>
              <a:rPr lang="en-US" sz="1400" b="1" i="0" u="none" strike="noStrike" dirty="0">
                <a:effectLst/>
              </a:rPr>
            </a:br>
            <a:br>
              <a:rPr lang="en-US" sz="1400" b="1" i="0" u="none" strike="noStrike" dirty="0">
                <a:effectLst/>
              </a:rPr>
            </a:br>
            <a:r>
              <a:rPr lang="en-US" sz="1400" b="1" i="0" u="none" strike="noStrike" dirty="0">
                <a:effectLst/>
              </a:rPr>
              <a:t>The community would like to have some compensation for volunteer work. It was explained that many volunteers spend their own limited resources to volunteer for established organizations.</a:t>
            </a:r>
            <a:br>
              <a:rPr lang="en-US" sz="1400" b="1" i="0" u="none" strike="noStrike" dirty="0">
                <a:effectLst/>
              </a:rPr>
            </a:br>
            <a:br>
              <a:rPr lang="en-US" sz="1400" b="1" i="0" u="none" strike="noStrike" dirty="0">
                <a:effectLst/>
              </a:rPr>
            </a:br>
            <a:br>
              <a:rPr lang="en-US" sz="1400" b="1" i="0" u="none" strike="noStrike" dirty="0">
                <a:effectLst/>
              </a:rPr>
            </a:br>
            <a:r>
              <a:rPr lang="en-US" sz="1400" b="1" i="0" u="none" strike="noStrike" dirty="0">
                <a:effectLst/>
              </a:rPr>
              <a:t>The community wants organizations and institutions to work together to integrate and streamline services so that one has access to them routinely, not just during times of crisis or trauma.</a:t>
            </a:r>
            <a:br>
              <a:rPr lang="en-US" sz="1400" b="1" i="0" u="none" strike="noStrike" dirty="0">
                <a:effectLst/>
              </a:rPr>
            </a:br>
            <a:endParaRPr lang="en-US" sz="1400" b="1" dirty="0"/>
          </a:p>
        </p:txBody>
      </p:sp>
      <p:sp>
        <p:nvSpPr>
          <p:cNvPr id="97" name="Rectangle 60">
            <a:extLst>
              <a:ext uri="{FF2B5EF4-FFF2-40B4-BE49-F238E27FC236}">
                <a16:creationId xmlns:a16="http://schemas.microsoft.com/office/drawing/2014/main" id="{D509D458-5758-41CE-89DE-485C1BBCD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1">
              <a:lumMod val="75000"/>
              <a:lumOff val="25000"/>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8" name="Rectangle 62">
            <a:extLst>
              <a:ext uri="{FF2B5EF4-FFF2-40B4-BE49-F238E27FC236}">
                <a16:creationId xmlns:a16="http://schemas.microsoft.com/office/drawing/2014/main" id="{1D38966F-378A-47DC-83CC-D5A783224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E372FD2-7F87-4477-99AB-E557EC27E3AC}"/>
              </a:ext>
            </a:extLst>
          </p:cNvPr>
          <p:cNvSpPr>
            <a:spLocks noGrp="1"/>
          </p:cNvSpPr>
          <p:nvPr>
            <p:ph type="body" idx="1"/>
          </p:nvPr>
        </p:nvSpPr>
        <p:spPr>
          <a:xfrm>
            <a:off x="1919633" y="988742"/>
            <a:ext cx="3701883" cy="4880518"/>
          </a:xfrm>
          <a:ln w="25400" cap="sq">
            <a:noFill/>
            <a:miter lim="800000"/>
          </a:ln>
        </p:spPr>
        <p:txBody>
          <a:bodyPr vert="horz" lIns="91440" tIns="45720" rIns="91440" bIns="45720" rtlCol="0" anchor="ctr">
            <a:normAutofit/>
          </a:bodyPr>
          <a:lstStyle/>
          <a:p>
            <a:pPr algn="ctr"/>
            <a:r>
              <a:rPr lang="en-US" dirty="0">
                <a:solidFill>
                  <a:srgbClr val="FFFFFF"/>
                </a:solidFill>
              </a:rPr>
              <a:t>Recommendations</a:t>
            </a:r>
          </a:p>
        </p:txBody>
      </p:sp>
    </p:spTree>
    <p:extLst>
      <p:ext uri="{BB962C8B-B14F-4D97-AF65-F5344CB8AC3E}">
        <p14:creationId xmlns:p14="http://schemas.microsoft.com/office/powerpoint/2010/main" val="141850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extBox 3">
            <a:extLst>
              <a:ext uri="{FF2B5EF4-FFF2-40B4-BE49-F238E27FC236}">
                <a16:creationId xmlns:a16="http://schemas.microsoft.com/office/drawing/2014/main" id="{80E838EA-C541-4864-BE29-A1436455EEAB}"/>
              </a:ext>
            </a:extLst>
          </p:cNvPr>
          <p:cNvGraphicFramePr/>
          <p:nvPr>
            <p:extLst>
              <p:ext uri="{D42A27DB-BD31-4B8C-83A1-F6EECF244321}">
                <p14:modId xmlns:p14="http://schemas.microsoft.com/office/powerpoint/2010/main" val="26210571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16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erial view of a highway near the ocean">
            <a:extLst>
              <a:ext uri="{FF2B5EF4-FFF2-40B4-BE49-F238E27FC236}">
                <a16:creationId xmlns:a16="http://schemas.microsoft.com/office/drawing/2014/main" id="{77B562CE-A71D-4B9D-BBC1-627600C0719F}"/>
              </a:ext>
            </a:extLst>
          </p:cNvPr>
          <p:cNvPicPr>
            <a:picLocks noChangeAspect="1"/>
          </p:cNvPicPr>
          <p:nvPr/>
        </p:nvPicPr>
        <p:blipFill rotWithShape="1">
          <a:blip r:embed="rId2">
            <a:duotone>
              <a:schemeClr val="bg2">
                <a:shade val="45000"/>
                <a:satMod val="135000"/>
              </a:schemeClr>
              <a:prstClr val="white"/>
            </a:duotone>
            <a:alphaModFix amt="35000"/>
          </a:blip>
          <a:srcRect t="11833" b="13167"/>
          <a:stretch/>
        </p:blipFill>
        <p:spPr>
          <a:xfrm>
            <a:off x="20" y="10"/>
            <a:ext cx="12191980" cy="6857990"/>
          </a:xfrm>
          <a:prstGeom prst="rect">
            <a:avLst/>
          </a:prstGeom>
        </p:spPr>
      </p:pic>
      <p:sp>
        <p:nvSpPr>
          <p:cNvPr id="2" name="Title 1">
            <a:extLst>
              <a:ext uri="{FF2B5EF4-FFF2-40B4-BE49-F238E27FC236}">
                <a16:creationId xmlns:a16="http://schemas.microsoft.com/office/drawing/2014/main" id="{DF5482A6-547A-4C35-86BD-E4F01464AD74}"/>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chemeClr val="tx1">
                    <a:lumMod val="85000"/>
                    <a:lumOff val="15000"/>
                  </a:schemeClr>
                </a:solidFill>
              </a:rPr>
              <a:t>Thank you</a:t>
            </a:r>
          </a:p>
        </p:txBody>
      </p:sp>
      <p:cxnSp>
        <p:nvCxnSpPr>
          <p:cNvPr id="15" name="Straight Connector 14">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12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E882-DC5D-4484-B923-7FE8629D793C}"/>
              </a:ext>
            </a:extLst>
          </p:cNvPr>
          <p:cNvSpPr>
            <a:spLocks noGrp="1"/>
          </p:cNvSpPr>
          <p:nvPr>
            <p:ph type="title"/>
          </p:nvPr>
        </p:nvSpPr>
        <p:spPr>
          <a:xfrm>
            <a:off x="422899" y="540167"/>
            <a:ext cx="5828376" cy="2135867"/>
          </a:xfrm>
        </p:spPr>
        <p:txBody>
          <a:bodyPr anchor="b">
            <a:normAutofit/>
          </a:bodyPr>
          <a:lstStyle/>
          <a:p>
            <a:r>
              <a:rPr lang="en-US" sz="4800" b="1" dirty="0">
                <a:solidFill>
                  <a:schemeClr val="tx1"/>
                </a:solidFill>
                <a:latin typeface="+mn-lt"/>
              </a:rPr>
              <a:t>B</a:t>
            </a:r>
            <a:r>
              <a:rPr lang="en-US" sz="4800" b="1" i="0" u="none" strike="noStrike" dirty="0">
                <a:solidFill>
                  <a:schemeClr val="tx1"/>
                </a:solidFill>
                <a:effectLst/>
                <a:latin typeface="+mn-lt"/>
              </a:rPr>
              <a:t>ackground</a:t>
            </a:r>
            <a:endParaRPr lang="en-US" sz="4800" dirty="0">
              <a:solidFill>
                <a:schemeClr val="tx1"/>
              </a:solidFill>
              <a:latin typeface="+mn-lt"/>
            </a:endParaRPr>
          </a:p>
        </p:txBody>
      </p:sp>
      <p:sp>
        <p:nvSpPr>
          <p:cNvPr id="3" name="Subtitle 2">
            <a:extLst>
              <a:ext uri="{FF2B5EF4-FFF2-40B4-BE49-F238E27FC236}">
                <a16:creationId xmlns:a16="http://schemas.microsoft.com/office/drawing/2014/main" id="{678425D7-DAA0-4B7F-AC9F-DE0D9F8035B5}"/>
              </a:ext>
            </a:extLst>
          </p:cNvPr>
          <p:cNvSpPr>
            <a:spLocks noGrp="1"/>
          </p:cNvSpPr>
          <p:nvPr>
            <p:ph idx="1"/>
          </p:nvPr>
        </p:nvSpPr>
        <p:spPr>
          <a:xfrm>
            <a:off x="422899" y="2880452"/>
            <a:ext cx="5828376" cy="3095445"/>
          </a:xfrm>
        </p:spPr>
        <p:txBody>
          <a:bodyPr anchor="t">
            <a:normAutofit/>
          </a:bodyPr>
          <a:lstStyle/>
          <a:p>
            <a:pPr algn="just">
              <a:lnSpc>
                <a:spcPct val="90000"/>
              </a:lnSpc>
              <a:spcBef>
                <a:spcPts val="0"/>
              </a:spcBef>
            </a:pPr>
            <a:r>
              <a:rPr lang="en-US" sz="1400" dirty="0">
                <a:solidFill>
                  <a:schemeClr val="tx1"/>
                </a:solidFill>
                <a:latin typeface="Calibri" panose="020F0502020204030204" pitchFamily="34" charset="0"/>
              </a:rPr>
              <a:t>Contra Costa County organization and resident leaders, known as CIE Co-Creators, held a series of focus groups/listening sessions in May 2021 involving a variety of people representing diverse populations in Contra Costa County, including Latinx mothers, young men of color under the age of 24, members of the BIPOC  LGBTQ+ /faith community, and a collaborative group of BIPOC East and West county residents. </a:t>
            </a:r>
          </a:p>
          <a:p>
            <a:pPr algn="just">
              <a:lnSpc>
                <a:spcPct val="90000"/>
              </a:lnSpc>
              <a:spcBef>
                <a:spcPts val="0"/>
              </a:spcBef>
            </a:pPr>
            <a:endParaRPr lang="en-US" sz="1400" dirty="0">
              <a:solidFill>
                <a:schemeClr val="tx1"/>
              </a:solidFill>
              <a:latin typeface="Calibri" panose="020F0502020204030204" pitchFamily="34" charset="0"/>
            </a:endParaRPr>
          </a:p>
          <a:p>
            <a:pPr algn="just">
              <a:lnSpc>
                <a:spcPct val="90000"/>
              </a:lnSpc>
              <a:spcBef>
                <a:spcPts val="0"/>
              </a:spcBef>
            </a:pPr>
            <a:r>
              <a:rPr lang="en-US" sz="1400" dirty="0">
                <a:solidFill>
                  <a:schemeClr val="tx1"/>
                </a:solidFill>
                <a:latin typeface="Calibri" panose="020F0502020204030204" pitchFamily="34" charset="0"/>
              </a:rPr>
              <a:t>Through these listening sessions, Co-Creators gathered information to a) determine if a county-wide network to coordinate and streamline care was something the community seeks to advance racial health equity and b) unearth the bright spots and opportunities in the current service delivery landscape to inform both service delivery and network design. </a:t>
            </a:r>
            <a:endParaRPr lang="en-US" sz="1400" dirty="0">
              <a:solidFill>
                <a:schemeClr val="tx1"/>
              </a:solidFill>
            </a:endParaRPr>
          </a:p>
          <a:p>
            <a:pPr>
              <a:lnSpc>
                <a:spcPct val="90000"/>
              </a:lnSpc>
            </a:pPr>
            <a:br>
              <a:rPr lang="en-US" sz="1400" dirty="0">
                <a:solidFill>
                  <a:schemeClr val="tx1"/>
                </a:solidFill>
              </a:rPr>
            </a:br>
            <a:endParaRPr lang="en-US" sz="1400" dirty="0">
              <a:solidFill>
                <a:schemeClr val="tx1"/>
              </a:solidFill>
            </a:endParaRPr>
          </a:p>
        </p:txBody>
      </p:sp>
      <p:pic>
        <p:nvPicPr>
          <p:cNvPr id="4" name="Picture 3" descr="Abstract swirl of moody colors">
            <a:extLst>
              <a:ext uri="{FF2B5EF4-FFF2-40B4-BE49-F238E27FC236}">
                <a16:creationId xmlns:a16="http://schemas.microsoft.com/office/drawing/2014/main" id="{85747A5A-F3CB-435F-AA4E-07E9F5735871}"/>
              </a:ext>
            </a:extLst>
          </p:cNvPr>
          <p:cNvPicPr>
            <a:picLocks noChangeAspect="1"/>
          </p:cNvPicPr>
          <p:nvPr/>
        </p:nvPicPr>
        <p:blipFill rotWithShape="1">
          <a:blip r:embed="rId2"/>
          <a:srcRect l="26940" r="20064" b="-2"/>
          <a:stretch/>
        </p:blipFill>
        <p:spPr>
          <a:xfrm>
            <a:off x="7148796" y="685800"/>
            <a:ext cx="4355880" cy="5486400"/>
          </a:xfrm>
          <a:prstGeom prst="rect">
            <a:avLst/>
          </a:prstGeom>
        </p:spPr>
      </p:pic>
    </p:spTree>
    <p:extLst>
      <p:ext uri="{BB962C8B-B14F-4D97-AF65-F5344CB8AC3E}">
        <p14:creationId xmlns:p14="http://schemas.microsoft.com/office/powerpoint/2010/main" val="290301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400"/>
                                        <p:tgtEl>
                                          <p:spTgt spid="3">
                                            <p:txEl>
                                              <p:pRg st="2" end="2"/>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A459ADE6-39B5-4D2B-B804-9E7F4F18C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Rectangle 147">
            <a:extLst>
              <a:ext uri="{FF2B5EF4-FFF2-40B4-BE49-F238E27FC236}">
                <a16:creationId xmlns:a16="http://schemas.microsoft.com/office/drawing/2014/main" id="{7883968A-0790-403A-8861-3A61F1595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0" name="Straight Connector 149">
            <a:extLst>
              <a:ext uri="{FF2B5EF4-FFF2-40B4-BE49-F238E27FC236}">
                <a16:creationId xmlns:a16="http://schemas.microsoft.com/office/drawing/2014/main" id="{4E9A2888-251D-4ACC-9A39-8C65906F52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2" name="Rectangle 151">
            <a:extLst>
              <a:ext uri="{FF2B5EF4-FFF2-40B4-BE49-F238E27FC236}">
                <a16:creationId xmlns:a16="http://schemas.microsoft.com/office/drawing/2014/main" id="{F9567813-D7CB-4815-8D6F-28E3C9D5A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FA45F7C9-4421-4A23-B34E-99DE33301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1">
            <a:extLst>
              <a:ext uri="{FF2B5EF4-FFF2-40B4-BE49-F238E27FC236}">
                <a16:creationId xmlns:a16="http://schemas.microsoft.com/office/drawing/2014/main" id="{DA85BFE1-4CFF-4EF6-B951-F15BD9E4C5DD}"/>
              </a:ext>
            </a:extLst>
          </p:cNvPr>
          <p:cNvSpPr>
            <a:spLocks noChangeArrowheads="1"/>
          </p:cNvSpPr>
          <p:nvPr/>
        </p:nvSpPr>
        <p:spPr bwMode="auto">
          <a:xfrm>
            <a:off x="763480" y="1232827"/>
            <a:ext cx="4522485" cy="37999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numCol="1" rtlCol="0" anchorCtr="0" compatLnSpc="1">
            <a:prstTxWarp prst="textNoShape">
              <a:avLst/>
            </a:prstTxWarp>
            <a:normAutofit fontScale="85000" lnSpcReduction="20000"/>
          </a:bodyPr>
          <a:lstStyle/>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r>
              <a:rPr kumimoji="0" lang="en-US" altLang="en-US" sz="2400" b="1" i="0" u="none" strike="noStrike" cap="none" spc="-50" normalizeH="0" dirty="0">
                <a:ln>
                  <a:noFill/>
                </a:ln>
                <a:solidFill>
                  <a:srgbClr val="FFFFFF"/>
                </a:solidFill>
                <a:effectLst/>
              </a:rPr>
              <a:t>Participant Demographics</a:t>
            </a: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endParaRPr kumimoji="0" lang="en-US" altLang="en-US" sz="2400" b="0" i="0" u="none" strike="noStrike" cap="none" spc="-50" normalizeH="0" dirty="0">
              <a:ln>
                <a:noFill/>
              </a:ln>
              <a:solidFill>
                <a:srgbClr val="FFFFFF"/>
              </a:solidFill>
              <a:effectLst/>
            </a:endParaRP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r>
              <a:rPr kumimoji="0" lang="en-US" altLang="en-US" sz="2400" b="0" i="0" u="sng" strike="noStrike" cap="none" spc="-50" normalizeH="0" dirty="0">
                <a:ln>
                  <a:noFill/>
                </a:ln>
                <a:solidFill>
                  <a:srgbClr val="FFFFFF"/>
                </a:solidFill>
                <a:effectLst/>
              </a:rPr>
              <a:t>Chart 1: Race + Ethnicity</a:t>
            </a: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endParaRPr kumimoji="0" lang="en-US" altLang="en-US" sz="2400" b="0" i="0" u="none" strike="noStrike" cap="none" spc="-50" normalizeH="0" dirty="0">
              <a:ln>
                <a:noFill/>
              </a:ln>
              <a:solidFill>
                <a:srgbClr val="FFFFFF"/>
              </a:solidFill>
              <a:effectLst/>
            </a:endParaRP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r>
              <a:rPr kumimoji="0" lang="en-US" altLang="en-US" sz="2400" b="0" i="0" u="none" strike="noStrike" cap="none" spc="-50" normalizeH="0" dirty="0">
                <a:ln>
                  <a:noFill/>
                </a:ln>
                <a:solidFill>
                  <a:srgbClr val="FFFFFF"/>
                </a:solidFill>
                <a:effectLst/>
              </a:rPr>
              <a:t>              </a:t>
            </a: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r>
              <a:rPr kumimoji="0" lang="en-US" altLang="en-US" sz="2400" b="0" i="0" u="sng" strike="noStrike" cap="none" spc="-50" normalizeH="0" dirty="0">
                <a:ln>
                  <a:noFill/>
                </a:ln>
                <a:solidFill>
                  <a:srgbClr val="FFFFFF"/>
                </a:solidFill>
                <a:effectLst/>
              </a:rPr>
              <a:t>Chart 2: Gender Identity</a:t>
            </a:r>
            <a:endParaRPr kumimoji="0" lang="en-US" altLang="en-US" sz="2400" b="0" i="0" u="none" strike="noStrike" cap="none" spc="-50" normalizeH="0" dirty="0">
              <a:ln>
                <a:noFill/>
              </a:ln>
              <a:solidFill>
                <a:srgbClr val="FFFFFF"/>
              </a:solidFill>
              <a:effectLst/>
            </a:endParaRP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br>
              <a:rPr kumimoji="0" lang="en-US" altLang="en-US" sz="2400" b="0" i="0" u="none" strike="noStrike" cap="none" spc="-50" normalizeH="0" dirty="0">
                <a:ln>
                  <a:noFill/>
                </a:ln>
                <a:solidFill>
                  <a:srgbClr val="FFFFFF"/>
                </a:solidFill>
                <a:effectLst/>
              </a:rPr>
            </a:br>
            <a:r>
              <a:rPr kumimoji="0" lang="en-US" altLang="en-US" sz="2400" b="0" i="0" u="none" strike="noStrike" cap="none" spc="-50" normalizeH="0" dirty="0">
                <a:ln>
                  <a:noFill/>
                </a:ln>
                <a:solidFill>
                  <a:srgbClr val="FFFFFF"/>
                </a:solidFill>
                <a:effectLst/>
              </a:rPr>
              <a:t>            </a:t>
            </a: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r>
              <a:rPr kumimoji="0" lang="en-US" altLang="en-US" sz="2400" b="0" i="0" u="sng" strike="noStrike" cap="none" spc="-50" normalizeH="0" dirty="0">
                <a:ln>
                  <a:noFill/>
                </a:ln>
                <a:solidFill>
                  <a:srgbClr val="FFFFFF"/>
                </a:solidFill>
                <a:effectLst/>
              </a:rPr>
              <a:t>Chart 3: Age </a:t>
            </a:r>
            <a:endParaRPr kumimoji="0" lang="en-US" altLang="en-US" sz="2400" b="0" i="0" u="none" strike="noStrike" cap="none" spc="-50" normalizeH="0" dirty="0">
              <a:ln>
                <a:noFill/>
              </a:ln>
              <a:solidFill>
                <a:srgbClr val="FFFFFF"/>
              </a:solidFill>
              <a:effectLst/>
            </a:endParaRP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br>
              <a:rPr kumimoji="0" lang="en-US" altLang="en-US" sz="2400" b="0" i="0" u="none" strike="noStrike" cap="none" spc="-50" normalizeH="0" dirty="0">
                <a:ln>
                  <a:noFill/>
                </a:ln>
                <a:solidFill>
                  <a:srgbClr val="FFFFFF"/>
                </a:solidFill>
                <a:effectLst/>
              </a:rPr>
            </a:br>
            <a:endParaRPr kumimoji="0" lang="en-US" altLang="en-US" sz="2400" b="0" i="0" u="none" strike="noStrike" cap="none" spc="-50" normalizeH="0" dirty="0">
              <a:ln>
                <a:noFill/>
              </a:ln>
              <a:solidFill>
                <a:srgbClr val="FFFFFF"/>
              </a:solidFill>
              <a:effectLst/>
            </a:endParaRP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r>
              <a:rPr kumimoji="0" lang="en-US" altLang="en-US" sz="1500" b="0" i="0" u="none" strike="noStrike" cap="none" spc="-50" normalizeH="0" dirty="0">
                <a:ln>
                  <a:noFill/>
                </a:ln>
                <a:solidFill>
                  <a:srgbClr val="FFFFFF"/>
                </a:solidFill>
                <a:effectLst/>
              </a:rPr>
              <a:t>               </a:t>
            </a: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br>
              <a:rPr kumimoji="0" lang="en-US" altLang="en-US" sz="1500" b="0" i="0" u="none" strike="noStrike" cap="none" spc="-50" normalizeH="0" dirty="0">
                <a:ln>
                  <a:noFill/>
                </a:ln>
                <a:solidFill>
                  <a:srgbClr val="FFFFFF"/>
                </a:solidFill>
                <a:effectLst/>
              </a:rPr>
            </a:br>
            <a:endParaRPr kumimoji="0" lang="en-US" altLang="en-US" sz="1500" b="0" i="0" u="none" strike="noStrike" cap="none" spc="-50" normalizeH="0" dirty="0">
              <a:ln>
                <a:noFill/>
              </a:ln>
              <a:solidFill>
                <a:srgbClr val="FFFFFF"/>
              </a:solidFill>
              <a:effectLst/>
            </a:endParaRPr>
          </a:p>
        </p:txBody>
      </p:sp>
      <p:pic>
        <p:nvPicPr>
          <p:cNvPr id="2051" name="Picture 3" descr="Forms response chart. Question title: What is your gender identity/identities?. Number of responses: 31 responses.">
            <a:extLst>
              <a:ext uri="{FF2B5EF4-FFF2-40B4-BE49-F238E27FC236}">
                <a16:creationId xmlns:a16="http://schemas.microsoft.com/office/drawing/2014/main" id="{10B44079-9956-4CF5-80D8-EAC7A6A74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879" b="-1"/>
          <a:stretch/>
        </p:blipFill>
        <p:spPr bwMode="auto">
          <a:xfrm>
            <a:off x="7635520" y="2295456"/>
            <a:ext cx="4578557" cy="2285990"/>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5">
            <a:extLst>
              <a:ext uri="{FF2B5EF4-FFF2-40B4-BE49-F238E27FC236}">
                <a16:creationId xmlns:a16="http://schemas.microsoft.com/office/drawing/2014/main" id="{8663BE7B-183A-4877-ABFF-D6E34952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Forms response chart. Question title: What is your racial/ethnic identity/identities?. Number of responses: 31 responses.">
            <a:extLst>
              <a:ext uri="{FF2B5EF4-FFF2-40B4-BE49-F238E27FC236}">
                <a16:creationId xmlns:a16="http://schemas.microsoft.com/office/drawing/2014/main" id="{3CD6B621-337E-4C03-8896-A26E22C78B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850" b="-1"/>
          <a:stretch/>
        </p:blipFill>
        <p:spPr bwMode="auto">
          <a:xfrm>
            <a:off x="7595130" y="9456"/>
            <a:ext cx="458009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rms response chart. Question title: What is your age?. Number of responses: 31 responses.">
            <a:extLst>
              <a:ext uri="{FF2B5EF4-FFF2-40B4-BE49-F238E27FC236}">
                <a16:creationId xmlns:a16="http://schemas.microsoft.com/office/drawing/2014/main" id="{F3DF5AFB-9788-4654-9EAF-F1CFDC3FDE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5850" b="-1"/>
          <a:stretch/>
        </p:blipFill>
        <p:spPr bwMode="auto">
          <a:xfrm>
            <a:off x="7595129" y="4526881"/>
            <a:ext cx="4580098" cy="2286000"/>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7">
            <a:extLst>
              <a:ext uri="{FF2B5EF4-FFF2-40B4-BE49-F238E27FC236}">
                <a16:creationId xmlns:a16="http://schemas.microsoft.com/office/drawing/2014/main" id="{92AE8945-E314-4E55-8834-47A77D9CE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26711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Rectangle 159">
            <a:extLst>
              <a:ext uri="{FF2B5EF4-FFF2-40B4-BE49-F238E27FC236}">
                <a16:creationId xmlns:a16="http://schemas.microsoft.com/office/drawing/2014/main" id="{6AA6BA4F-F7B6-4A5C-93D4-4AB4E476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54579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09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0">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2">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4">
            <a:extLst>
              <a:ext uri="{FF2B5EF4-FFF2-40B4-BE49-F238E27FC236}">
                <a16:creationId xmlns:a16="http://schemas.microsoft.com/office/drawing/2014/main" id="{88C4CF77-7AF8-4122-A7B0-041ABDF1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C394A57-E92C-47C5-8978-2EBBE08D6A40}"/>
              </a:ext>
            </a:extLst>
          </p:cNvPr>
          <p:cNvSpPr>
            <a:spLocks noGrp="1"/>
          </p:cNvSpPr>
          <p:nvPr>
            <p:ph type="title"/>
          </p:nvPr>
        </p:nvSpPr>
        <p:spPr>
          <a:xfrm>
            <a:off x="6099570" y="0"/>
            <a:ext cx="6089255" cy="6858001"/>
          </a:xfrm>
          <a:noFill/>
          <a:ln>
            <a:noFill/>
          </a:ln>
        </p:spPr>
        <p:txBody>
          <a:bodyPr vert="horz" wrap="square" lIns="91440" tIns="45720" rIns="91440" bIns="45720" rtlCol="0" anchor="ctr">
            <a:normAutofit fontScale="90000"/>
          </a:bodyPr>
          <a:lstStyle/>
          <a:p>
            <a:pPr rtl="0" fontAlgn="base">
              <a:spcBef>
                <a:spcPts val="0"/>
              </a:spcBef>
              <a:spcAft>
                <a:spcPts val="0"/>
              </a:spcAft>
            </a:pPr>
            <a:br>
              <a:rPr lang="en-US" sz="1800" b="1" i="0" u="none" strike="noStrike" dirty="0">
                <a:solidFill>
                  <a:srgbClr val="000000"/>
                </a:solidFill>
                <a:effectLst/>
                <a:latin typeface="Calibri" panose="020F0502020204030204" pitchFamily="34" charset="0"/>
              </a:rPr>
            </a:br>
            <a:r>
              <a:rPr lang="en-US" sz="1800" b="1" i="0" u="none" strike="noStrike" dirty="0">
                <a:solidFill>
                  <a:srgbClr val="000000"/>
                </a:solidFill>
                <a:effectLst/>
                <a:latin typeface="Calibri" panose="020F0502020204030204" pitchFamily="34" charset="0"/>
              </a:rPr>
              <a:t>Share an experience where you felt welcomed receiving services (mental health, physical health, housing, </a:t>
            </a:r>
            <a:r>
              <a:rPr lang="en-US" sz="1800" b="1" i="0" u="none" strike="noStrike" dirty="0" err="1">
                <a:solidFill>
                  <a:srgbClr val="000000"/>
                </a:solidFill>
                <a:effectLst/>
                <a:latin typeface="Calibri" panose="020F0502020204030204" pitchFamily="34" charset="0"/>
              </a:rPr>
              <a:t>etc</a:t>
            </a:r>
            <a:r>
              <a:rPr lang="en-US" sz="1800" b="1" i="0" u="none" strike="noStrike"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Comparta</a:t>
            </a:r>
            <a:r>
              <a:rPr lang="en-US" sz="1800" b="0" i="0" u="none" strike="noStrike" dirty="0">
                <a:solidFill>
                  <a:srgbClr val="202124"/>
                </a:solidFill>
                <a:effectLst/>
                <a:latin typeface="Calibri" panose="020F0502020204030204" pitchFamily="34" charset="0"/>
              </a:rPr>
              <a:t> una </a:t>
            </a:r>
            <a:r>
              <a:rPr lang="en-US" sz="1800" b="0" i="0" u="none" strike="noStrike" dirty="0" err="1">
                <a:solidFill>
                  <a:srgbClr val="202124"/>
                </a:solidFill>
                <a:effectLst/>
                <a:latin typeface="Calibri" panose="020F0502020204030204" pitchFamily="34" charset="0"/>
              </a:rPr>
              <a:t>experiencia</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en</a:t>
            </a:r>
            <a:r>
              <a:rPr lang="en-US" sz="1800" b="0" i="0" u="none" strike="noStrike" dirty="0">
                <a:solidFill>
                  <a:srgbClr val="202124"/>
                </a:solidFill>
                <a:effectLst/>
                <a:latin typeface="Calibri" panose="020F0502020204030204" pitchFamily="34" charset="0"/>
              </a:rPr>
              <a:t> la que se </a:t>
            </a:r>
            <a:r>
              <a:rPr lang="en-US" sz="1800" b="0" i="0" u="none" strike="noStrike" dirty="0" err="1">
                <a:solidFill>
                  <a:srgbClr val="202124"/>
                </a:solidFill>
                <a:effectLst/>
                <a:latin typeface="Calibri" panose="020F0502020204030204" pitchFamily="34" charset="0"/>
              </a:rPr>
              <a:t>sintió</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bienvenido</a:t>
            </a:r>
            <a:r>
              <a:rPr lang="en-US" sz="1800" b="0" i="0" u="none" strike="noStrike" dirty="0">
                <a:solidFill>
                  <a:srgbClr val="202124"/>
                </a:solidFill>
                <a:effectLst/>
                <a:latin typeface="Calibri" panose="020F0502020204030204" pitchFamily="34" charset="0"/>
              </a:rPr>
              <a:t>(a) al </a:t>
            </a:r>
            <a:r>
              <a:rPr lang="en-US" sz="1800" b="0" i="0" u="none" strike="noStrike" dirty="0" err="1">
                <a:solidFill>
                  <a:srgbClr val="202124"/>
                </a:solidFill>
                <a:effectLst/>
                <a:latin typeface="Calibri" panose="020F0502020204030204" pitchFamily="34" charset="0"/>
              </a:rPr>
              <a:t>recibir</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servicios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salud</a:t>
            </a:r>
            <a:r>
              <a:rPr lang="en-US" sz="1800" b="0" i="0" u="none" strike="noStrike" dirty="0">
                <a:solidFill>
                  <a:srgbClr val="202124"/>
                </a:solidFill>
                <a:effectLst/>
                <a:latin typeface="Calibri" panose="020F0502020204030204" pitchFamily="34" charset="0"/>
              </a:rPr>
              <a:t> mental, </a:t>
            </a:r>
            <a:r>
              <a:rPr lang="en-US" sz="1800" b="0" i="0" u="none" strike="noStrike" dirty="0" err="1">
                <a:solidFill>
                  <a:srgbClr val="202124"/>
                </a:solidFill>
                <a:effectLst/>
                <a:latin typeface="Calibri" panose="020F0502020204030204" pitchFamily="34" charset="0"/>
              </a:rPr>
              <a:t>salud</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física</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vivienda</a:t>
            </a:r>
            <a:r>
              <a:rPr lang="en-US" sz="1800" b="0" i="0" u="none" strike="noStrike" dirty="0">
                <a:solidFill>
                  <a:srgbClr val="202124"/>
                </a:solidFill>
                <a:effectLst/>
                <a:latin typeface="Calibri" panose="020F0502020204030204" pitchFamily="34" charset="0"/>
              </a:rPr>
              <a:t>, etc.)</a:t>
            </a:r>
            <a:br>
              <a:rPr lang="en-US" sz="1800" b="0" i="0" u="none" strike="noStrike" dirty="0">
                <a:solidFill>
                  <a:srgbClr val="202124"/>
                </a:solidFill>
                <a:effectLst/>
                <a:latin typeface="Calibri" panose="020F0502020204030204" pitchFamily="34" charset="0"/>
              </a:rPr>
            </a:br>
            <a:br>
              <a:rPr lang="en-US" sz="1800" b="0"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Calibri" panose="020F0502020204030204" pitchFamily="34" charset="0"/>
              </a:rPr>
              <a:t>How do you know you have an invitation to stay?</a:t>
            </a:r>
            <a:r>
              <a:rPr lang="en-US" sz="1800" b="0" i="0" u="none" strike="noStrike" dirty="0">
                <a:solidFill>
                  <a:srgbClr val="000000"/>
                </a:solidFill>
                <a:effectLst/>
                <a:latin typeface="Calibri" panose="020F0502020204030204" pitchFamily="34" charset="0"/>
              </a:rPr>
              <a:t> (what are the indicators)</a:t>
            </a:r>
            <a:r>
              <a:rPr lang="en-US" sz="1800" b="1" i="1" u="none" strike="noStrike" dirty="0">
                <a:solidFill>
                  <a:srgbClr val="202124"/>
                </a:solidFill>
                <a:effectLst/>
                <a:latin typeface="Calibri" panose="020F0502020204030204" pitchFamily="34" charset="0"/>
              </a:rPr>
              <a:t>¿</a:t>
            </a:r>
            <a:r>
              <a:rPr lang="en-US" sz="1800" b="0" i="0" u="none" strike="noStrike" dirty="0" err="1">
                <a:solidFill>
                  <a:srgbClr val="202124"/>
                </a:solidFill>
                <a:effectLst/>
                <a:latin typeface="Calibri" panose="020F0502020204030204" pitchFamily="34" charset="0"/>
              </a:rPr>
              <a:t>Cómo</a:t>
            </a:r>
            <a:r>
              <a:rPr lang="en-US" sz="1800" b="0" i="0" u="none" strike="noStrike" dirty="0">
                <a:solidFill>
                  <a:srgbClr val="202124"/>
                </a:solidFill>
                <a:effectLst/>
                <a:latin typeface="Calibri" panose="020F0502020204030204" pitchFamily="34" charset="0"/>
              </a:rPr>
              <a:t> sabe que </a:t>
            </a:r>
            <a:r>
              <a:rPr lang="en-US" sz="1800" b="0" i="0" u="none" strike="noStrike" dirty="0" err="1">
                <a:solidFill>
                  <a:srgbClr val="202124"/>
                </a:solidFill>
                <a:effectLst/>
                <a:latin typeface="Calibri" panose="020F0502020204030204" pitchFamily="34" charset="0"/>
              </a:rPr>
              <a:t>tiene</a:t>
            </a:r>
            <a:r>
              <a:rPr lang="en-US" sz="1800" b="0" i="0" u="none" strike="noStrike" dirty="0">
                <a:solidFill>
                  <a:srgbClr val="202124"/>
                </a:solidFill>
                <a:effectLst/>
                <a:latin typeface="Calibri" panose="020F0502020204030204" pitchFamily="34" charset="0"/>
              </a:rPr>
              <a:t> una </a:t>
            </a:r>
            <a:r>
              <a:rPr lang="en-US" sz="1800" b="0" i="0" u="none" strike="noStrike" dirty="0" err="1">
                <a:solidFill>
                  <a:srgbClr val="202124"/>
                </a:solidFill>
                <a:effectLst/>
                <a:latin typeface="Calibri" panose="020F0502020204030204" pitchFamily="34" charset="0"/>
              </a:rPr>
              <a:t>invitación</a:t>
            </a:r>
            <a:r>
              <a:rPr lang="en-US" sz="1800" b="0" i="0" u="none" strike="noStrike" dirty="0">
                <a:solidFill>
                  <a:srgbClr val="202124"/>
                </a:solidFill>
                <a:effectLst/>
                <a:latin typeface="Calibri" panose="020F0502020204030204" pitchFamily="34" charset="0"/>
              </a:rPr>
              <a:t> para </a:t>
            </a:r>
            <a:r>
              <a:rPr lang="en-US" sz="1800" b="0" i="0" u="none" strike="noStrike" dirty="0" err="1">
                <a:solidFill>
                  <a:srgbClr val="202124"/>
                </a:solidFill>
                <a:effectLst/>
                <a:latin typeface="Calibri" panose="020F0502020204030204" pitchFamily="34" charset="0"/>
              </a:rPr>
              <a:t>quedarse</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cuales</a:t>
            </a:r>
            <a:r>
              <a:rPr lang="en-US" sz="1800" b="0" i="0" u="none" strike="noStrike" dirty="0">
                <a:solidFill>
                  <a:srgbClr val="202124"/>
                </a:solidFill>
                <a:effectLst/>
                <a:latin typeface="Calibri" panose="020F0502020204030204" pitchFamily="34" charset="0"/>
              </a:rPr>
              <a:t> son los </a:t>
            </a:r>
            <a:r>
              <a:rPr lang="en-US" sz="1800" b="0" i="0" u="none" strike="noStrike" dirty="0" err="1">
                <a:solidFill>
                  <a:srgbClr val="202124"/>
                </a:solidFill>
                <a:effectLst/>
                <a:latin typeface="Calibri" panose="020F0502020204030204" pitchFamily="34" charset="0"/>
              </a:rPr>
              <a:t>indicadores</a:t>
            </a:r>
            <a:r>
              <a:rPr lang="en-US" sz="1800" b="0" i="0" u="none" strike="noStrike" dirty="0">
                <a:solidFill>
                  <a:srgbClr val="202124"/>
                </a:solidFill>
                <a:effectLst/>
                <a:latin typeface="Calibri" panose="020F0502020204030204" pitchFamily="34" charset="0"/>
              </a:rPr>
              <a:t>)</a:t>
            </a:r>
            <a:br>
              <a:rPr lang="en-US" sz="1800" b="0" i="0" u="none" strike="noStrike" dirty="0">
                <a:solidFill>
                  <a:srgbClr val="202124"/>
                </a:solidFill>
                <a:effectLst/>
                <a:latin typeface="Calibri" panose="020F0502020204030204" pitchFamily="34" charset="0"/>
              </a:rPr>
            </a:br>
            <a:br>
              <a:rPr lang="en-US" sz="1800" b="0" i="0" u="none" strike="noStrike" dirty="0">
                <a:solidFill>
                  <a:srgbClr val="000000"/>
                </a:solidFill>
                <a:effectLst/>
                <a:latin typeface="Roboto" panose="02000000000000000000" pitchFamily="2" charset="0"/>
              </a:rPr>
            </a:br>
            <a:r>
              <a:rPr lang="en-US" sz="1800" b="1" i="0" u="none" strike="noStrike" dirty="0">
                <a:solidFill>
                  <a:srgbClr val="000000"/>
                </a:solidFill>
                <a:effectLst/>
                <a:latin typeface="Calibri" panose="020F0502020204030204" pitchFamily="34" charset="0"/>
              </a:rPr>
              <a:t>Share an experience where you did not feel welcomed receiving services (mental health, physical health, housing, </a:t>
            </a:r>
            <a:r>
              <a:rPr lang="en-US" sz="1800" b="1" i="0" u="none" strike="noStrike" dirty="0" err="1">
                <a:solidFill>
                  <a:srgbClr val="000000"/>
                </a:solidFill>
                <a:effectLst/>
                <a:latin typeface="Calibri" panose="020F0502020204030204" pitchFamily="34" charset="0"/>
              </a:rPr>
              <a:t>etc</a:t>
            </a:r>
            <a:r>
              <a:rPr lang="en-US" sz="1800" b="1" i="0" u="none" strike="noStrike" dirty="0">
                <a:solidFill>
                  <a:srgbClr val="000000"/>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Comparta</a:t>
            </a:r>
            <a:r>
              <a:rPr lang="en-US" sz="1800" b="0" i="0" u="none" strike="noStrike" dirty="0">
                <a:solidFill>
                  <a:srgbClr val="202124"/>
                </a:solidFill>
                <a:effectLst/>
                <a:latin typeface="Calibri" panose="020F0502020204030204" pitchFamily="34" charset="0"/>
              </a:rPr>
              <a:t> una </a:t>
            </a:r>
            <a:r>
              <a:rPr lang="en-US" sz="1800" b="0" i="0" u="none" strike="noStrike" dirty="0" err="1">
                <a:solidFill>
                  <a:srgbClr val="202124"/>
                </a:solidFill>
                <a:effectLst/>
                <a:latin typeface="Calibri" panose="020F0502020204030204" pitchFamily="34" charset="0"/>
              </a:rPr>
              <a:t>experiencia</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en</a:t>
            </a:r>
            <a:r>
              <a:rPr lang="en-US" sz="1800" b="0" i="0" u="none" strike="noStrike" dirty="0">
                <a:solidFill>
                  <a:srgbClr val="202124"/>
                </a:solidFill>
                <a:effectLst/>
                <a:latin typeface="Calibri" panose="020F0502020204030204" pitchFamily="34" charset="0"/>
              </a:rPr>
              <a:t> la que no se </a:t>
            </a:r>
            <a:r>
              <a:rPr lang="en-US" sz="1800" b="0" i="0" u="none" strike="noStrike" dirty="0" err="1">
                <a:solidFill>
                  <a:srgbClr val="202124"/>
                </a:solidFill>
                <a:effectLst/>
                <a:latin typeface="Calibri" panose="020F0502020204030204" pitchFamily="34" charset="0"/>
              </a:rPr>
              <a:t>sintió</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bienvenido</a:t>
            </a:r>
            <a:r>
              <a:rPr lang="en-US" sz="1800" b="0" i="0" u="none" strike="noStrike" dirty="0">
                <a:solidFill>
                  <a:srgbClr val="202124"/>
                </a:solidFill>
                <a:effectLst/>
                <a:latin typeface="Calibri" panose="020F0502020204030204" pitchFamily="34" charset="0"/>
              </a:rPr>
              <a:t>(a) al </a:t>
            </a:r>
            <a:r>
              <a:rPr lang="en-US" sz="1800" b="0" i="0" u="none" strike="noStrike" dirty="0" err="1">
                <a:solidFill>
                  <a:srgbClr val="202124"/>
                </a:solidFill>
                <a:effectLst/>
                <a:latin typeface="Calibri" panose="020F0502020204030204" pitchFamily="34" charset="0"/>
              </a:rPr>
              <a:t>recibir</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servicios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salud</a:t>
            </a:r>
            <a:r>
              <a:rPr lang="en-US" sz="1800" b="0" i="0" u="none" strike="noStrike" dirty="0">
                <a:solidFill>
                  <a:srgbClr val="202124"/>
                </a:solidFill>
                <a:effectLst/>
                <a:latin typeface="Calibri" panose="020F0502020204030204" pitchFamily="34" charset="0"/>
              </a:rPr>
              <a:t> mental, </a:t>
            </a:r>
            <a:r>
              <a:rPr lang="en-US" sz="1800" b="0" i="0" u="none" strike="noStrike" dirty="0" err="1">
                <a:solidFill>
                  <a:srgbClr val="202124"/>
                </a:solidFill>
                <a:effectLst/>
                <a:latin typeface="Calibri" panose="020F0502020204030204" pitchFamily="34" charset="0"/>
              </a:rPr>
              <a:t>salud</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física</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vivienda</a:t>
            </a:r>
            <a:r>
              <a:rPr lang="en-US" sz="1800" b="0" i="0" u="none" strike="noStrike" dirty="0">
                <a:solidFill>
                  <a:srgbClr val="202124"/>
                </a:solidFill>
                <a:effectLst/>
                <a:latin typeface="Calibri" panose="020F0502020204030204" pitchFamily="34" charset="0"/>
              </a:rPr>
              <a:t>, etc.).</a:t>
            </a:r>
            <a:br>
              <a:rPr lang="en-US" sz="1800" b="0" i="0" u="none" strike="noStrike" dirty="0">
                <a:solidFill>
                  <a:srgbClr val="202124"/>
                </a:solidFill>
                <a:effectLst/>
                <a:latin typeface="Calibri" panose="020F0502020204030204" pitchFamily="34" charset="0"/>
              </a:rPr>
            </a:br>
            <a:br>
              <a:rPr lang="en-US" sz="1800" b="0" i="0" u="none" strike="noStrike" dirty="0">
                <a:solidFill>
                  <a:srgbClr val="000000"/>
                </a:solidFill>
                <a:effectLst/>
                <a:latin typeface="Roboto" panose="02000000000000000000" pitchFamily="2" charset="0"/>
              </a:rPr>
            </a:br>
            <a:br>
              <a:rPr lang="en-US" sz="800" b="0" dirty="0">
                <a:effectLst/>
              </a:rPr>
            </a:br>
            <a:r>
              <a:rPr lang="en-US" sz="1800" b="1" i="0" u="none" strike="noStrike" dirty="0">
                <a:solidFill>
                  <a:srgbClr val="000000"/>
                </a:solidFill>
                <a:effectLst/>
                <a:latin typeface="Calibri" panose="020F0502020204030204" pitchFamily="34" charset="0"/>
              </a:rPr>
              <a:t>What would it look like, feel like to feel welcomed into organizations when you access services? (what does the setting look like, what are people saying to you)</a:t>
            </a:r>
            <a:r>
              <a:rPr lang="en-US" sz="1800" b="0" i="0" u="none" strike="noStrike" dirty="0">
                <a:solidFill>
                  <a:srgbClr val="000000"/>
                </a:solidFill>
                <a:effectLst/>
                <a:latin typeface="Calibri" panose="020F0502020204030204" pitchFamily="34" charset="0"/>
              </a:rPr>
              <a:t> </a:t>
            </a:r>
            <a:r>
              <a:rPr lang="en-US" sz="1800" b="0" i="0" u="none" strike="noStrike" dirty="0">
                <a:solidFill>
                  <a:srgbClr val="202124"/>
                </a:solidFill>
                <a:effectLst/>
                <a:latin typeface="Calibri" panose="020F0502020204030204" pitchFamily="34" charset="0"/>
              </a:rPr>
              <a:t>¿</a:t>
            </a:r>
            <a:r>
              <a:rPr lang="en-US" sz="1800" b="0" i="0" u="none" strike="noStrike" dirty="0" err="1">
                <a:solidFill>
                  <a:srgbClr val="202124"/>
                </a:solidFill>
                <a:effectLst/>
                <a:latin typeface="Calibri" panose="020F0502020204030204" pitchFamily="34" charset="0"/>
              </a:rPr>
              <a:t>Cómo</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sería</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sentirse</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bienvenido</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en</a:t>
            </a:r>
            <a:r>
              <a:rPr lang="en-US" sz="1800" b="0" i="0" u="none" strike="noStrike" dirty="0">
                <a:solidFill>
                  <a:srgbClr val="202124"/>
                </a:solidFill>
                <a:effectLst/>
                <a:latin typeface="Calibri" panose="020F0502020204030204" pitchFamily="34" charset="0"/>
              </a:rPr>
              <a:t> las </a:t>
            </a:r>
            <a:r>
              <a:rPr lang="en-US" sz="1800" b="0" i="0" u="none" strike="noStrike" dirty="0" err="1">
                <a:solidFill>
                  <a:srgbClr val="202124"/>
                </a:solidFill>
                <a:effectLst/>
                <a:latin typeface="Calibri" panose="020F0502020204030204" pitchFamily="34" charset="0"/>
              </a:rPr>
              <a:t>organizaciones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cuando</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acceda</a:t>
            </a:r>
            <a:r>
              <a:rPr lang="en-US" sz="1800" b="0" i="0" u="none" strike="noStrike" dirty="0">
                <a:solidFill>
                  <a:srgbClr val="202124"/>
                </a:solidFill>
                <a:effectLst/>
                <a:latin typeface="Calibri" panose="020F0502020204030204" pitchFamily="34" charset="0"/>
              </a:rPr>
              <a:t> a      los </a:t>
            </a:r>
            <a:r>
              <a:rPr lang="en-US" sz="1800" b="0" i="0" u="none" strike="noStrike" dirty="0" err="1">
                <a:solidFill>
                  <a:srgbClr val="202124"/>
                </a:solidFill>
                <a:effectLst/>
                <a:latin typeface="Calibri" panose="020F0502020204030204" pitchFamily="34" charset="0"/>
              </a:rPr>
              <a:t>servicios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cómo</a:t>
            </a:r>
            <a:r>
              <a:rPr lang="en-US" sz="1800" b="0" i="0" u="none" strike="noStrike" dirty="0">
                <a:solidFill>
                  <a:srgbClr val="202124"/>
                </a:solidFill>
                <a:effectLst/>
                <a:latin typeface="Calibri" panose="020F0502020204030204" pitchFamily="34" charset="0"/>
              </a:rPr>
              <a:t> es </a:t>
            </a:r>
            <a:r>
              <a:rPr lang="en-US" sz="1800" b="0" i="0" u="none" strike="noStrike" dirty="0" err="1">
                <a:solidFill>
                  <a:srgbClr val="202124"/>
                </a:solidFill>
                <a:effectLst/>
                <a:latin typeface="Calibri" panose="020F0502020204030204" pitchFamily="34" charset="0"/>
              </a:rPr>
              <a:t>el</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escenario</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qué</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te</a:t>
            </a:r>
            <a:r>
              <a:rPr lang="en-US" sz="1800" b="0" i="0" u="none" strike="noStrike" dirty="0">
                <a:solidFill>
                  <a:srgbClr val="202124"/>
                </a:solidFill>
                <a:effectLst/>
                <a:latin typeface="Calibri" panose="020F0502020204030204" pitchFamily="34" charset="0"/>
              </a:rPr>
              <a:t> dice la </a:t>
            </a:r>
            <a:r>
              <a:rPr lang="en-US" sz="1800" b="0" i="0" u="none" strike="noStrike" dirty="0" err="1">
                <a:solidFill>
                  <a:srgbClr val="202124"/>
                </a:solidFill>
                <a:effectLst/>
                <a:latin typeface="Calibri" panose="020F0502020204030204" pitchFamily="34" charset="0"/>
              </a:rPr>
              <a:t>gente</a:t>
            </a:r>
            <a:r>
              <a:rPr lang="en-US" sz="1800" b="0" i="0" u="none" strike="noStrike" dirty="0">
                <a:solidFill>
                  <a:srgbClr val="202124"/>
                </a:solidFill>
                <a:effectLst/>
                <a:latin typeface="Calibri" panose="020F0502020204030204" pitchFamily="34" charset="0"/>
              </a:rPr>
              <a:t>)</a:t>
            </a:r>
            <a:br>
              <a:rPr lang="en-US" sz="1800" b="0" i="0" u="none" strike="noStrike" dirty="0">
                <a:solidFill>
                  <a:srgbClr val="202124"/>
                </a:solidFill>
                <a:effectLst/>
                <a:latin typeface="Calibri" panose="020F0502020204030204" pitchFamily="34" charset="0"/>
              </a:rPr>
            </a:br>
            <a:br>
              <a:rPr lang="en-US" sz="1800" b="0" i="0" u="none" strike="noStrike" dirty="0">
                <a:solidFill>
                  <a:srgbClr val="000000"/>
                </a:solidFill>
                <a:effectLst/>
                <a:latin typeface="Roboto" panose="02000000000000000000" pitchFamily="2" charset="0"/>
              </a:rPr>
            </a:br>
            <a:br>
              <a:rPr lang="en-US" sz="800" b="0" dirty="0">
                <a:effectLst/>
              </a:rPr>
            </a:br>
            <a:r>
              <a:rPr lang="en-US" sz="1800" b="1" i="0" u="none" strike="noStrike" dirty="0">
                <a:solidFill>
                  <a:srgbClr val="000000"/>
                </a:solidFill>
                <a:effectLst/>
                <a:latin typeface="Calibri" panose="020F0502020204030204" pitchFamily="34" charset="0"/>
              </a:rPr>
              <a:t>How many times do you have to tell your story to receive the services you need?</a:t>
            </a:r>
            <a:r>
              <a:rPr lang="en-US" sz="1800" b="0" i="0" u="none" strike="noStrike" dirty="0">
                <a:solidFill>
                  <a:srgbClr val="000000"/>
                </a:solidFill>
                <a:effectLst/>
                <a:latin typeface="Calibri" panose="020F0502020204030204" pitchFamily="34" charset="0"/>
              </a:rPr>
              <a:t> </a:t>
            </a:r>
            <a:r>
              <a:rPr lang="en-US" sz="1800" b="0" i="0" u="none" strike="noStrike" dirty="0">
                <a:solidFill>
                  <a:srgbClr val="202124"/>
                </a:solidFill>
                <a:effectLst/>
                <a:latin typeface="Calibri" panose="020F0502020204030204" pitchFamily="34" charset="0"/>
              </a:rPr>
              <a:t>¿</a:t>
            </a:r>
            <a:r>
              <a:rPr lang="en-US" sz="1800" b="0" i="0" u="none" strike="noStrike" dirty="0" err="1">
                <a:solidFill>
                  <a:srgbClr val="202124"/>
                </a:solidFill>
                <a:effectLst/>
                <a:latin typeface="Calibri" panose="020F0502020204030204" pitchFamily="34" charset="0"/>
              </a:rPr>
              <a:t>Cuántas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veces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tienes</a:t>
            </a:r>
            <a:r>
              <a:rPr lang="en-US" sz="1800" b="0" i="0" u="none" strike="noStrike" dirty="0">
                <a:solidFill>
                  <a:srgbClr val="202124"/>
                </a:solidFill>
                <a:effectLst/>
                <a:latin typeface="Calibri" panose="020F0502020204030204" pitchFamily="34" charset="0"/>
              </a:rPr>
              <a:t> que </a:t>
            </a:r>
            <a:r>
              <a:rPr lang="en-US" sz="1800" b="0" i="0" u="none" strike="noStrike" dirty="0" err="1">
                <a:solidFill>
                  <a:srgbClr val="202124"/>
                </a:solidFill>
                <a:effectLst/>
                <a:latin typeface="Calibri" panose="020F0502020204030204" pitchFamily="34" charset="0"/>
              </a:rPr>
              <a:t>contar</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tu</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historia</a:t>
            </a:r>
            <a:r>
              <a:rPr lang="en-US" sz="1800" b="0" i="0" u="none" strike="noStrike" dirty="0">
                <a:solidFill>
                  <a:srgbClr val="202124"/>
                </a:solidFill>
                <a:effectLst/>
                <a:latin typeface="Calibri" panose="020F0502020204030204" pitchFamily="34" charset="0"/>
              </a:rPr>
              <a:t> para </a:t>
            </a:r>
            <a:r>
              <a:rPr lang="en-US" sz="1800" b="0" i="0" u="none" strike="noStrike" dirty="0" err="1">
                <a:solidFill>
                  <a:srgbClr val="202124"/>
                </a:solidFill>
                <a:effectLst/>
                <a:latin typeface="Calibri" panose="020F0502020204030204" pitchFamily="34" charset="0"/>
              </a:rPr>
              <a:t>recibir</a:t>
            </a:r>
            <a:r>
              <a:rPr lang="en-US" sz="1800" b="0" i="0" u="none" strike="noStrike" dirty="0">
                <a:solidFill>
                  <a:srgbClr val="202124"/>
                </a:solidFill>
                <a:effectLst/>
                <a:latin typeface="Calibri" panose="020F0502020204030204" pitchFamily="34" charset="0"/>
              </a:rPr>
              <a:t> los </a:t>
            </a:r>
            <a:r>
              <a:rPr lang="en-US" sz="1800" b="0" i="0" u="none" strike="noStrike" dirty="0" err="1">
                <a:solidFill>
                  <a:srgbClr val="202124"/>
                </a:solidFill>
                <a:effectLst/>
                <a:latin typeface="Calibri" panose="020F0502020204030204" pitchFamily="34" charset="0"/>
              </a:rPr>
              <a:t>servicios</a:t>
            </a:r>
            <a:r>
              <a:rPr lang="en-US" sz="1800" b="0" i="0" u="none" strike="noStrike" dirty="0">
                <a:solidFill>
                  <a:srgbClr val="202124"/>
                </a:solidFill>
                <a:effectLst/>
                <a:latin typeface="Calibri" panose="020F0502020204030204" pitchFamily="34" charset="0"/>
              </a:rPr>
              <a:t> que </a:t>
            </a:r>
            <a:r>
              <a:rPr lang="en-US" sz="1800" b="0" i="0" u="none" strike="noStrike" dirty="0" err="1">
                <a:solidFill>
                  <a:srgbClr val="202124"/>
                </a:solidFill>
                <a:effectLst/>
                <a:latin typeface="Calibri" panose="020F0502020204030204" pitchFamily="34" charset="0"/>
              </a:rPr>
              <a:t>usted</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necesita</a:t>
            </a:r>
            <a:r>
              <a:rPr lang="en-US" sz="1800" b="0" i="0" u="none" strike="noStrike" dirty="0">
                <a:solidFill>
                  <a:srgbClr val="202124"/>
                </a:solidFill>
                <a:effectLst/>
                <a:latin typeface="Calibri" panose="020F0502020204030204" pitchFamily="34" charset="0"/>
              </a:rPr>
              <a:t>?</a:t>
            </a:r>
            <a:br>
              <a:rPr lang="en-US" sz="1800" b="0" i="0" u="none" strike="noStrike" dirty="0">
                <a:solidFill>
                  <a:srgbClr val="202124"/>
                </a:solidFill>
                <a:effectLst/>
                <a:latin typeface="Calibri" panose="020F0502020204030204" pitchFamily="34" charset="0"/>
              </a:rPr>
            </a:br>
            <a:br>
              <a:rPr lang="en-US" sz="1800" b="0"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Calibri" panose="020F0502020204030204" pitchFamily="34" charset="0"/>
              </a:rPr>
              <a:t>Would you appreciate it if organizations have the ability to share information about you?</a:t>
            </a:r>
            <a:r>
              <a:rPr lang="en-US" sz="1800" b="0" i="0" u="none" strike="noStrike" dirty="0">
                <a:solidFill>
                  <a:srgbClr val="202124"/>
                </a:solidFill>
                <a:effectLst/>
                <a:latin typeface="Calibri" panose="020F0502020204030204" pitchFamily="34" charset="0"/>
              </a:rPr>
              <a:t>¿Le </a:t>
            </a:r>
            <a:r>
              <a:rPr lang="en-US" sz="1800" b="0" i="0" u="none" strike="noStrike" dirty="0" err="1">
                <a:solidFill>
                  <a:srgbClr val="202124"/>
                </a:solidFill>
                <a:effectLst/>
                <a:latin typeface="Calibri" panose="020F0502020204030204" pitchFamily="34" charset="0"/>
              </a:rPr>
              <a:t>parecería</a:t>
            </a:r>
            <a:r>
              <a:rPr lang="en-US" sz="1800" b="0" i="0" u="none" strike="noStrike" dirty="0">
                <a:solidFill>
                  <a:srgbClr val="202124"/>
                </a:solidFill>
                <a:effectLst/>
                <a:latin typeface="Calibri" panose="020F0502020204030204" pitchFamily="34" charset="0"/>
              </a:rPr>
              <a:t> bien </a:t>
            </a:r>
            <a:r>
              <a:rPr lang="en-US" sz="1800" b="0" i="0" u="none" strike="noStrike" dirty="0" err="1">
                <a:solidFill>
                  <a:srgbClr val="202124"/>
                </a:solidFill>
                <a:effectLst/>
                <a:latin typeface="Calibri" panose="020F0502020204030204" pitchFamily="34" charset="0"/>
              </a:rPr>
              <a:t>si</a:t>
            </a:r>
            <a:r>
              <a:rPr lang="en-US" sz="1800" b="0" i="0" u="none" strike="noStrike" dirty="0">
                <a:solidFill>
                  <a:srgbClr val="202124"/>
                </a:solidFill>
                <a:effectLst/>
                <a:latin typeface="Calibri" panose="020F0502020204030204" pitchFamily="34" charset="0"/>
              </a:rPr>
              <a:t> las </a:t>
            </a:r>
            <a:r>
              <a:rPr lang="en-US" sz="1800" b="0" i="0" u="none" strike="noStrike" dirty="0" err="1">
                <a:solidFill>
                  <a:srgbClr val="202124"/>
                </a:solidFill>
                <a:effectLst/>
                <a:latin typeface="Calibri" panose="020F0502020204030204" pitchFamily="34" charset="0"/>
              </a:rPr>
              <a:t>organizaciones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pudieran</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compartir</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información</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sobre</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usted</a:t>
            </a:r>
            <a:r>
              <a:rPr lang="en-US" sz="1800" b="0" i="0" u="none" strike="noStrike" dirty="0">
                <a:solidFill>
                  <a:srgbClr val="202124"/>
                </a:solidFill>
                <a:effectLst/>
                <a:latin typeface="Calibri" panose="020F0502020204030204" pitchFamily="34" charset="0"/>
              </a:rPr>
              <a:t>?</a:t>
            </a:r>
            <a:br>
              <a:rPr lang="en-US" sz="1800" b="0" i="0" u="none" strike="noStrike" dirty="0">
                <a:solidFill>
                  <a:srgbClr val="202124"/>
                </a:solidFill>
                <a:effectLst/>
                <a:latin typeface="Calibri" panose="020F0502020204030204" pitchFamily="34" charset="0"/>
              </a:rPr>
            </a:br>
            <a:br>
              <a:rPr lang="en-US" sz="1800" b="0" i="0" u="none" strike="noStrike" dirty="0">
                <a:solidFill>
                  <a:srgbClr val="000000"/>
                </a:solidFill>
                <a:effectLst/>
                <a:latin typeface="Roboto" panose="02000000000000000000" pitchFamily="2" charset="0"/>
              </a:rPr>
            </a:br>
            <a:r>
              <a:rPr lang="en-US" sz="1800" b="1" i="0" u="none" strike="noStrike" dirty="0">
                <a:solidFill>
                  <a:srgbClr val="000000"/>
                </a:solidFill>
                <a:effectLst/>
                <a:latin typeface="Calibri" panose="020F0502020204030204" pitchFamily="34" charset="0"/>
              </a:rPr>
              <a:t>How should organizations communicate with one another about your story?</a:t>
            </a:r>
            <a:r>
              <a:rPr lang="en-US" sz="1800" b="1" i="0" u="none" strike="noStrike" dirty="0">
                <a:solidFill>
                  <a:srgbClr val="202124"/>
                </a:solidFill>
                <a:effectLst/>
                <a:latin typeface="Calibri" panose="020F0502020204030204" pitchFamily="34" charset="0"/>
              </a:rPr>
              <a:t> </a:t>
            </a:r>
            <a:r>
              <a:rPr lang="en-US" sz="1800" b="0" i="0" u="none" strike="noStrike" dirty="0">
                <a:solidFill>
                  <a:srgbClr val="202124"/>
                </a:solidFill>
                <a:effectLst/>
                <a:latin typeface="Calibri" panose="020F0502020204030204" pitchFamily="34" charset="0"/>
              </a:rPr>
              <a:t>¿</a:t>
            </a:r>
            <a:r>
              <a:rPr lang="en-US" sz="1800" b="0" i="0" u="none" strike="noStrike" dirty="0" err="1">
                <a:solidFill>
                  <a:srgbClr val="202124"/>
                </a:solidFill>
                <a:effectLst/>
                <a:latin typeface="Calibri" panose="020F0502020204030204" pitchFamily="34" charset="0"/>
              </a:rPr>
              <a:t>Cómo</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deberían</a:t>
            </a:r>
            <a:r>
              <a:rPr lang="en-US" sz="1800" b="0" i="0" u="none" strike="noStrike" dirty="0">
                <a:solidFill>
                  <a:srgbClr val="202124"/>
                </a:solidFill>
                <a:effectLst/>
                <a:latin typeface="Calibri" panose="020F0502020204030204" pitchFamily="34" charset="0"/>
              </a:rPr>
              <a:t> las </a:t>
            </a:r>
            <a:r>
              <a:rPr lang="en-US" sz="1800" b="0" i="0" u="none" strike="noStrike" dirty="0" err="1">
                <a:solidFill>
                  <a:srgbClr val="202124"/>
                </a:solidFill>
                <a:effectLst/>
                <a:latin typeface="Calibri" panose="020F0502020204030204" pitchFamily="34" charset="0"/>
              </a:rPr>
              <a:t>organizaciones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comunicarse</a:t>
            </a:r>
            <a:r>
              <a:rPr lang="en-US" sz="1800" b="0" i="0" u="none" strike="noStrike" dirty="0">
                <a:solidFill>
                  <a:srgbClr val="202124"/>
                </a:solidFill>
                <a:effectLst/>
                <a:latin typeface="Calibri" panose="020F0502020204030204" pitchFamily="34" charset="0"/>
              </a:rPr>
              <a:t> entre </a:t>
            </a:r>
            <a:r>
              <a:rPr lang="en-US" sz="1800" b="0" i="0" u="none" strike="noStrike" dirty="0" err="1">
                <a:solidFill>
                  <a:srgbClr val="202124"/>
                </a:solidFill>
                <a:effectLst/>
                <a:latin typeface="Calibri" panose="020F0502020204030204" pitchFamily="34" charset="0"/>
              </a:rPr>
              <a:t>sí</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sobre</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su</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historia</a:t>
            </a:r>
            <a:r>
              <a:rPr lang="en-US" sz="1800" b="0" i="0" u="none" strike="noStrike" dirty="0">
                <a:solidFill>
                  <a:srgbClr val="202124"/>
                </a:solidFill>
                <a:effectLst/>
                <a:latin typeface="Calibri" panose="020F0502020204030204" pitchFamily="34" charset="0"/>
              </a:rPr>
              <a:t>?</a:t>
            </a:r>
            <a:br>
              <a:rPr lang="en-US" sz="1800" b="0" i="0" u="none" strike="noStrike" dirty="0">
                <a:solidFill>
                  <a:srgbClr val="000000"/>
                </a:solidFill>
                <a:effectLst/>
                <a:latin typeface="Roboto" panose="02000000000000000000" pitchFamily="2" charset="0"/>
              </a:rPr>
            </a:br>
            <a:r>
              <a:rPr lang="en-US" sz="800" b="0" dirty="0">
                <a:effectLst/>
              </a:rPr>
              <a:t> </a:t>
            </a:r>
            <a:br>
              <a:rPr lang="en-US" sz="800" b="0" dirty="0">
                <a:effectLst/>
              </a:rPr>
            </a:br>
            <a:br>
              <a:rPr lang="en-US" sz="800" dirty="0"/>
            </a:br>
            <a:endParaRPr lang="en-US" sz="900" dirty="0"/>
          </a:p>
        </p:txBody>
      </p:sp>
      <p:sp>
        <p:nvSpPr>
          <p:cNvPr id="25" name="Rectangle 16">
            <a:extLst>
              <a:ext uri="{FF2B5EF4-FFF2-40B4-BE49-F238E27FC236}">
                <a16:creationId xmlns:a16="http://schemas.microsoft.com/office/drawing/2014/main" id="{D509D458-5758-41CE-89DE-485C1BBCD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1">
              <a:lumMod val="75000"/>
              <a:lumOff val="25000"/>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6" name="Rectangle 18">
            <a:extLst>
              <a:ext uri="{FF2B5EF4-FFF2-40B4-BE49-F238E27FC236}">
                <a16:creationId xmlns:a16="http://schemas.microsoft.com/office/drawing/2014/main" id="{1D38966F-378A-47DC-83CC-D5A783224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BF74CEC-26F7-4A60-8374-13B33E8930AB}"/>
              </a:ext>
            </a:extLst>
          </p:cNvPr>
          <p:cNvSpPr>
            <a:spLocks noGrp="1"/>
          </p:cNvSpPr>
          <p:nvPr>
            <p:ph type="body" idx="1"/>
          </p:nvPr>
        </p:nvSpPr>
        <p:spPr>
          <a:xfrm>
            <a:off x="1919633" y="988742"/>
            <a:ext cx="3701883" cy="4880518"/>
          </a:xfrm>
          <a:ln w="25400" cap="sq">
            <a:noFill/>
            <a:miter lim="800000"/>
          </a:ln>
        </p:spPr>
        <p:txBody>
          <a:bodyPr vert="horz" lIns="91440" tIns="45720" rIns="91440" bIns="45720" rtlCol="0" anchor="ctr">
            <a:normAutofit/>
          </a:bodyPr>
          <a:lstStyle/>
          <a:p>
            <a:pPr algn="ctr"/>
            <a:r>
              <a:rPr lang="en-US" sz="2400" b="0" i="1" u="none" strike="noStrike" dirty="0">
                <a:solidFill>
                  <a:srgbClr val="000000"/>
                </a:solidFill>
                <a:effectLst/>
                <a:latin typeface="Calibri" panose="020F0502020204030204" pitchFamily="34" charset="0"/>
              </a:rPr>
              <a:t>Facilitation Guides for Focus Groups</a:t>
            </a:r>
            <a:endParaRPr lang="en-US" dirty="0">
              <a:solidFill>
                <a:srgbClr val="FFFFFF"/>
              </a:solidFill>
            </a:endParaRPr>
          </a:p>
        </p:txBody>
      </p:sp>
    </p:spTree>
    <p:extLst>
      <p:ext uri="{BB962C8B-B14F-4D97-AF65-F5344CB8AC3E}">
        <p14:creationId xmlns:p14="http://schemas.microsoft.com/office/powerpoint/2010/main" val="121344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0">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2">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4">
            <a:extLst>
              <a:ext uri="{FF2B5EF4-FFF2-40B4-BE49-F238E27FC236}">
                <a16:creationId xmlns:a16="http://schemas.microsoft.com/office/drawing/2014/main" id="{88C4CF77-7AF8-4122-A7B0-041ABDF1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C394A57-E92C-47C5-8978-2EBBE08D6A40}"/>
              </a:ext>
            </a:extLst>
          </p:cNvPr>
          <p:cNvSpPr>
            <a:spLocks noGrp="1"/>
          </p:cNvSpPr>
          <p:nvPr>
            <p:ph type="title"/>
          </p:nvPr>
        </p:nvSpPr>
        <p:spPr>
          <a:xfrm>
            <a:off x="6099570" y="128016"/>
            <a:ext cx="6089255" cy="6729983"/>
          </a:xfrm>
          <a:noFill/>
          <a:ln>
            <a:noFill/>
          </a:ln>
        </p:spPr>
        <p:txBody>
          <a:bodyPr vert="horz" wrap="square" lIns="91440" tIns="45720" rIns="91440" bIns="45720" rtlCol="0" anchor="ctr">
            <a:normAutofit fontScale="90000"/>
          </a:bodyPr>
          <a:lstStyle/>
          <a:p>
            <a:pPr rtl="0" fontAlgn="base">
              <a:spcBef>
                <a:spcPts val="0"/>
              </a:spcBef>
              <a:spcAft>
                <a:spcPts val="0"/>
              </a:spcAft>
            </a:pPr>
            <a:r>
              <a:rPr lang="en-US" sz="1800" b="1" i="0" u="none" strike="noStrike" dirty="0">
                <a:solidFill>
                  <a:srgbClr val="000000"/>
                </a:solidFill>
                <a:effectLst/>
                <a:latin typeface="Calibri" panose="020F0502020204030204" pitchFamily="34" charset="0"/>
              </a:rPr>
              <a:t>How do you know you and your family are better off receiving these services?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Cómo</a:t>
            </a:r>
            <a:r>
              <a:rPr lang="en-US" sz="1800" b="0" i="0" u="none" strike="noStrike" dirty="0">
                <a:solidFill>
                  <a:srgbClr val="000000"/>
                </a:solidFill>
                <a:effectLst/>
                <a:latin typeface="Calibri" panose="020F0502020204030204" pitchFamily="34" charset="0"/>
              </a:rPr>
              <a:t> sabe que </a:t>
            </a:r>
            <a:r>
              <a:rPr lang="en-US" sz="1800" b="0" i="0" u="none" strike="noStrike" dirty="0" err="1">
                <a:solidFill>
                  <a:srgbClr val="000000"/>
                </a:solidFill>
                <a:effectLst/>
                <a:latin typeface="Calibri" panose="020F0502020204030204" pitchFamily="34" charset="0"/>
              </a:rPr>
              <a:t>usted</a:t>
            </a:r>
            <a:r>
              <a:rPr lang="en-US" sz="1800" b="0" i="0" u="none" strike="noStrike" dirty="0">
                <a:solidFill>
                  <a:srgbClr val="000000"/>
                </a:solidFill>
                <a:effectLst/>
                <a:latin typeface="Calibri" panose="020F0502020204030204" pitchFamily="34" charset="0"/>
              </a:rPr>
              <a:t> y </a:t>
            </a:r>
            <a:r>
              <a:rPr lang="en-US" sz="1800" b="0" i="0" u="none" strike="noStrike" dirty="0" err="1">
                <a:solidFill>
                  <a:srgbClr val="000000"/>
                </a:solidFill>
                <a:effectLst/>
                <a:latin typeface="Calibri" panose="020F0502020204030204" pitchFamily="34" charset="0"/>
              </a:rPr>
              <a:t>su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familia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están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mejor</a:t>
            </a:r>
            <a:r>
              <a:rPr lang="en-US" sz="1800" b="0" i="0" u="none" strike="noStrike" dirty="0">
                <a:solidFill>
                  <a:srgbClr val="000000"/>
                </a:solidFill>
                <a:effectLst/>
                <a:latin typeface="Calibri" panose="020F0502020204030204" pitchFamily="34" charset="0"/>
              </a:rPr>
              <a:t> recibiendo </a:t>
            </a:r>
            <a:r>
              <a:rPr lang="en-US" sz="1800" b="0" i="0" u="none" strike="noStrike" dirty="0" err="1">
                <a:solidFill>
                  <a:srgbClr val="000000"/>
                </a:solidFill>
                <a:effectLst/>
                <a:latin typeface="Calibri" panose="020F0502020204030204" pitchFamily="34" charset="0"/>
              </a:rPr>
              <a:t>estos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servicios</a:t>
            </a:r>
            <a:r>
              <a:rPr lang="en-US" sz="1800" b="0" i="0" u="none" strike="noStrike" dirty="0">
                <a:solidFill>
                  <a:srgbClr val="000000"/>
                </a:solidFill>
                <a:effectLst/>
                <a:latin typeface="Calibri" panose="020F0502020204030204" pitchFamily="34" charset="0"/>
              </a:rPr>
              <a:t>? </a:t>
            </a: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Roboto" panose="02000000000000000000" pitchFamily="2" charset="0"/>
              </a:rPr>
            </a:br>
            <a:r>
              <a:rPr lang="en-US" sz="1800" b="1" i="0" u="none" strike="noStrike" dirty="0">
                <a:solidFill>
                  <a:srgbClr val="000000"/>
                </a:solidFill>
                <a:effectLst/>
                <a:latin typeface="Calibri" panose="020F0502020204030204" pitchFamily="34" charset="0"/>
              </a:rPr>
              <a:t>Defining better - peace of mind, economically better, mentally better, emotionally better, are you and your family thriving?</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Definiendo</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mejor</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tranquilidad</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mejor</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económicamente</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mejor</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mentalmente</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mejor</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emocionalmente</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está</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usted</a:t>
            </a:r>
            <a:r>
              <a:rPr lang="en-US" sz="1800" b="0" i="0" u="none" strike="noStrike" dirty="0">
                <a:solidFill>
                  <a:srgbClr val="202124"/>
                </a:solidFill>
                <a:effectLst/>
                <a:latin typeface="Calibri" panose="020F0502020204030204" pitchFamily="34" charset="0"/>
              </a:rPr>
              <a:t> y </a:t>
            </a:r>
            <a:r>
              <a:rPr lang="en-US" sz="1800" b="0" i="0" u="none" strike="noStrike" dirty="0" err="1">
                <a:solidFill>
                  <a:srgbClr val="202124"/>
                </a:solidFill>
                <a:effectLst/>
                <a:latin typeface="Calibri" panose="020F0502020204030204" pitchFamily="34" charset="0"/>
              </a:rPr>
              <a:t>su</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familia</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prosperando</a:t>
            </a:r>
            <a:r>
              <a:rPr lang="en-US" sz="1800" b="0" i="0" u="none" strike="noStrike" dirty="0">
                <a:solidFill>
                  <a:srgbClr val="202124"/>
                </a:solidFill>
                <a:effectLst/>
                <a:latin typeface="Calibri" panose="020F0502020204030204" pitchFamily="34" charset="0"/>
              </a:rPr>
              <a:t>?</a:t>
            </a:r>
            <a:br>
              <a:rPr lang="en-US" sz="1800" b="0" i="0" u="none" strike="noStrike" dirty="0">
                <a:solidFill>
                  <a:srgbClr val="202124"/>
                </a:solidFill>
                <a:effectLst/>
                <a:latin typeface="Calibri" panose="020F0502020204030204" pitchFamily="34" charset="0"/>
              </a:rPr>
            </a:br>
            <a:br>
              <a:rPr lang="en-US" sz="1800" b="0" i="0" u="none" strike="noStrike" dirty="0">
                <a:solidFill>
                  <a:srgbClr val="000000"/>
                </a:solidFill>
                <a:effectLst/>
                <a:latin typeface="Roboto" panose="02000000000000000000" pitchFamily="2" charset="0"/>
              </a:rPr>
            </a:br>
            <a:br>
              <a:rPr lang="en-US" sz="800" b="0" dirty="0">
                <a:effectLst/>
              </a:rPr>
            </a:br>
            <a:r>
              <a:rPr lang="en-US" sz="1800" b="1" i="0" u="none" strike="noStrike" dirty="0">
                <a:solidFill>
                  <a:srgbClr val="000000"/>
                </a:solidFill>
                <a:effectLst/>
                <a:latin typeface="Calibri" panose="020F0502020204030204" pitchFamily="34" charset="0"/>
              </a:rPr>
              <a:t>How do organizations embrace the multiple identities you bring (cultural, religious practices, refugee, sexual orientation, </a:t>
            </a:r>
            <a:r>
              <a:rPr lang="en-US" sz="1800" b="1" i="0" u="none" strike="noStrike" dirty="0" err="1">
                <a:solidFill>
                  <a:srgbClr val="000000"/>
                </a:solidFill>
                <a:effectLst/>
                <a:latin typeface="Calibri" panose="020F0502020204030204" pitchFamily="34" charset="0"/>
              </a:rPr>
              <a:t>etc</a:t>
            </a:r>
            <a:r>
              <a:rPr lang="en-US" sz="1800" b="1" i="0" u="none" strike="noStrike"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 </a:t>
            </a:r>
            <a:r>
              <a:rPr lang="en-US" sz="1800" b="0" i="0" u="none" strike="noStrike" dirty="0">
                <a:solidFill>
                  <a:srgbClr val="202124"/>
                </a:solidFill>
                <a:effectLst/>
                <a:latin typeface="Calibri" panose="020F0502020204030204" pitchFamily="34" charset="0"/>
              </a:rPr>
              <a:t>¿</a:t>
            </a:r>
            <a:r>
              <a:rPr lang="en-US" sz="1800" b="0" i="0" u="none" strike="noStrike" dirty="0" err="1">
                <a:solidFill>
                  <a:srgbClr val="202124"/>
                </a:solidFill>
                <a:effectLst/>
                <a:latin typeface="Calibri" panose="020F0502020204030204" pitchFamily="34" charset="0"/>
              </a:rPr>
              <a:t>Cómo</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adoptan</a:t>
            </a:r>
            <a:r>
              <a:rPr lang="en-US" sz="1800" b="0" i="0" u="none" strike="noStrike" dirty="0">
                <a:solidFill>
                  <a:srgbClr val="202124"/>
                </a:solidFill>
                <a:effectLst/>
                <a:latin typeface="Calibri" panose="020F0502020204030204" pitchFamily="34" charset="0"/>
              </a:rPr>
              <a:t> las </a:t>
            </a:r>
            <a:r>
              <a:rPr lang="en-US" sz="1800" b="0" i="0" u="none" strike="noStrike" dirty="0" err="1">
                <a:solidFill>
                  <a:srgbClr val="202124"/>
                </a:solidFill>
                <a:effectLst/>
                <a:latin typeface="Calibri" panose="020F0502020204030204" pitchFamily="34" charset="0"/>
              </a:rPr>
              <a:t>organizaciones</a:t>
            </a:r>
            <a:r>
              <a:rPr lang="en-US" sz="1800" b="0" i="0" u="none" strike="noStrike" dirty="0">
                <a:solidFill>
                  <a:srgbClr val="202124"/>
                </a:solidFill>
                <a:effectLst/>
                <a:latin typeface="Calibri" panose="020F0502020204030204" pitchFamily="34" charset="0"/>
              </a:rPr>
              <a:t> las </a:t>
            </a:r>
            <a:r>
              <a:rPr lang="en-US" sz="1800" b="0" i="0" u="none" strike="noStrike" dirty="0" err="1">
                <a:solidFill>
                  <a:srgbClr val="202124"/>
                </a:solidFill>
                <a:effectLst/>
                <a:latin typeface="Calibri" panose="020F0502020204030204" pitchFamily="34" charset="0"/>
              </a:rPr>
              <a:t>múltiples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identidades</a:t>
            </a:r>
            <a:r>
              <a:rPr lang="en-US" sz="1800" b="0" i="0" u="none" strike="noStrike" dirty="0">
                <a:solidFill>
                  <a:srgbClr val="202124"/>
                </a:solidFill>
                <a:effectLst/>
                <a:latin typeface="Calibri" panose="020F0502020204030204" pitchFamily="34" charset="0"/>
              </a:rPr>
              <a:t> que </a:t>
            </a:r>
            <a:r>
              <a:rPr lang="en-US" sz="1800" b="0" i="0" u="none" strike="noStrike" dirty="0" err="1">
                <a:solidFill>
                  <a:srgbClr val="202124"/>
                </a:solidFill>
                <a:effectLst/>
                <a:latin typeface="Calibri" panose="020F0502020204030204" pitchFamily="34" charset="0"/>
              </a:rPr>
              <a:t>usted</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trae</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culturales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prácticas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religiosas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refugiados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orientación</a:t>
            </a:r>
            <a:r>
              <a:rPr lang="en-US" sz="1800" b="0" i="0" u="none" strike="noStrike" dirty="0">
                <a:solidFill>
                  <a:srgbClr val="202124"/>
                </a:solidFill>
                <a:effectLst/>
                <a:latin typeface="Calibri" panose="020F0502020204030204" pitchFamily="34" charset="0"/>
              </a:rPr>
              <a:t> sexual, etc.)?</a:t>
            </a:r>
            <a:br>
              <a:rPr lang="en-US" sz="1800" b="0" i="0" u="none" strike="noStrike" dirty="0">
                <a:solidFill>
                  <a:srgbClr val="202124"/>
                </a:solidFill>
                <a:effectLst/>
                <a:latin typeface="Calibri" panose="020F0502020204030204" pitchFamily="34" charset="0"/>
              </a:rPr>
            </a:br>
            <a:br>
              <a:rPr lang="en-US" sz="1800" b="0"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Calibri" panose="020F0502020204030204" pitchFamily="34" charset="0"/>
              </a:rPr>
              <a:t>(i.e., intrusive questions, fear of loss of autonomy in your family, a difference in faith-based vs. more clinical approach)</a:t>
            </a:r>
            <a:r>
              <a:rPr lang="en-US" sz="1800" b="0" i="0" u="none" strike="noStrike" dirty="0">
                <a:solidFill>
                  <a:srgbClr val="000000"/>
                </a:solidFill>
                <a:effectLst/>
                <a:latin typeface="Calibri" panose="020F0502020204030204" pitchFamily="34" charset="0"/>
              </a:rPr>
              <a:t> </a:t>
            </a:r>
            <a:r>
              <a:rPr lang="en-US" sz="1800" b="0" i="0" u="none" strike="noStrike" dirty="0">
                <a:solidFill>
                  <a:srgbClr val="202124"/>
                </a:solidFill>
                <a:effectLst/>
                <a:latin typeface="Calibri" panose="020F0502020204030204" pitchFamily="34" charset="0"/>
              </a:rPr>
              <a:t>(es </a:t>
            </a:r>
            <a:r>
              <a:rPr lang="en-US" sz="1800" b="0" i="0" u="none" strike="noStrike" dirty="0" err="1">
                <a:solidFill>
                  <a:srgbClr val="202124"/>
                </a:solidFill>
                <a:effectLst/>
                <a:latin typeface="Calibri" panose="020F0502020204030204" pitchFamily="34" charset="0"/>
              </a:rPr>
              <a:t>decir</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preguntas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intrusivas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miedo</a:t>
            </a:r>
            <a:r>
              <a:rPr lang="en-US" sz="1800" b="0" i="0" u="none" strike="noStrike" dirty="0">
                <a:solidFill>
                  <a:srgbClr val="202124"/>
                </a:solidFill>
                <a:effectLst/>
                <a:latin typeface="Calibri" panose="020F0502020204030204" pitchFamily="34" charset="0"/>
              </a:rPr>
              <a:t> a </a:t>
            </a:r>
            <a:r>
              <a:rPr lang="en-US" sz="1800" b="0" i="0" u="none" strike="noStrike" dirty="0" err="1">
                <a:solidFill>
                  <a:srgbClr val="202124"/>
                </a:solidFill>
                <a:effectLst/>
                <a:latin typeface="Calibri" panose="020F0502020204030204" pitchFamily="34" charset="0"/>
              </a:rPr>
              <a:t>perder</a:t>
            </a:r>
            <a:r>
              <a:rPr lang="en-US" sz="1800" b="0" i="0" u="none" strike="noStrike" dirty="0">
                <a:solidFill>
                  <a:srgbClr val="202124"/>
                </a:solidFill>
                <a:effectLst/>
                <a:latin typeface="Calibri" panose="020F0502020204030204" pitchFamily="34" charset="0"/>
              </a:rPr>
              <a:t> la </a:t>
            </a:r>
            <a:r>
              <a:rPr lang="en-US" sz="1800" b="0" i="0" u="none" strike="noStrike" dirty="0" err="1">
                <a:solidFill>
                  <a:srgbClr val="202124"/>
                </a:solidFill>
                <a:effectLst/>
                <a:latin typeface="Calibri" panose="020F0502020204030204" pitchFamily="34" charset="0"/>
              </a:rPr>
              <a:t>autonomía</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en</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su</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familia</a:t>
            </a:r>
            <a:r>
              <a:rPr lang="en-US" sz="1800" b="0" i="0" u="none" strike="noStrike" dirty="0">
                <a:solidFill>
                  <a:srgbClr val="202124"/>
                </a:solidFill>
                <a:effectLst/>
                <a:latin typeface="Calibri" panose="020F0502020204030204" pitchFamily="34" charset="0"/>
              </a:rPr>
              <a:t>, una </a:t>
            </a:r>
            <a:r>
              <a:rPr lang="en-US" sz="1800" b="0" i="0" u="none" strike="noStrike" dirty="0" err="1">
                <a:solidFill>
                  <a:srgbClr val="202124"/>
                </a:solidFill>
                <a:effectLst/>
                <a:latin typeface="Calibri" panose="020F0502020204030204" pitchFamily="34" charset="0"/>
              </a:rPr>
              <a:t>diferencia</a:t>
            </a:r>
            <a:r>
              <a:rPr lang="en-US" sz="1800" b="0" i="0" u="none" strike="noStrike" dirty="0">
                <a:solidFill>
                  <a:srgbClr val="202124"/>
                </a:solidFill>
                <a:effectLst/>
                <a:latin typeface="Calibri" panose="020F0502020204030204" pitchFamily="34" charset="0"/>
              </a:rPr>
              <a:t> entre </a:t>
            </a:r>
            <a:r>
              <a:rPr lang="en-US" sz="1800" b="0" i="0" u="none" strike="noStrike" dirty="0" err="1">
                <a:solidFill>
                  <a:srgbClr val="202124"/>
                </a:solidFill>
                <a:effectLst/>
                <a:latin typeface="Calibri" panose="020F0502020204030204" pitchFamily="34" charset="0"/>
              </a:rPr>
              <a:t>el</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enfoque</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basado</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en</a:t>
            </a:r>
            <a:r>
              <a:rPr lang="en-US" sz="1800" b="0" i="0" u="none" strike="noStrike" dirty="0">
                <a:solidFill>
                  <a:srgbClr val="202124"/>
                </a:solidFill>
                <a:effectLst/>
                <a:latin typeface="Calibri" panose="020F0502020204030204" pitchFamily="34" charset="0"/>
              </a:rPr>
              <a:t> la </a:t>
            </a:r>
            <a:r>
              <a:rPr lang="en-US" sz="1800" b="0" i="0" u="none" strike="noStrike" dirty="0" err="1">
                <a:solidFill>
                  <a:srgbClr val="202124"/>
                </a:solidFill>
                <a:effectLst/>
                <a:latin typeface="Calibri" panose="020F0502020204030204" pitchFamily="34" charset="0"/>
              </a:rPr>
              <a:t>fe</a:t>
            </a:r>
            <a:r>
              <a:rPr lang="en-US" sz="1800" b="0" i="0" u="none" strike="noStrike" dirty="0">
                <a:solidFill>
                  <a:srgbClr val="202124"/>
                </a:solidFill>
                <a:effectLst/>
                <a:latin typeface="Calibri" panose="020F0502020204030204" pitchFamily="34" charset="0"/>
              </a:rPr>
              <a:t> y un </a:t>
            </a:r>
            <a:r>
              <a:rPr lang="en-US" sz="1800" b="0" i="0" u="none" strike="noStrike" dirty="0" err="1">
                <a:solidFill>
                  <a:srgbClr val="202124"/>
                </a:solidFill>
                <a:effectLst/>
                <a:latin typeface="Calibri" panose="020F0502020204030204" pitchFamily="34" charset="0"/>
              </a:rPr>
              <a:t>enfoque</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más</a:t>
            </a:r>
            <a:r>
              <a:rPr lang="en-US" sz="1800" b="0" i="0" u="none" strike="noStrike" dirty="0">
                <a:solidFill>
                  <a:srgbClr val="202124"/>
                </a:solidFill>
                <a:effectLst/>
                <a:latin typeface="Calibri" panose="020F0502020204030204" pitchFamily="34" charset="0"/>
              </a:rPr>
              <a:t> </a:t>
            </a:r>
            <a:r>
              <a:rPr lang="en-US" sz="1800" b="0" i="0" u="none" strike="noStrike" dirty="0" err="1">
                <a:solidFill>
                  <a:srgbClr val="202124"/>
                </a:solidFill>
                <a:effectLst/>
                <a:latin typeface="Calibri" panose="020F0502020204030204" pitchFamily="34" charset="0"/>
              </a:rPr>
              <a:t>clínico</a:t>
            </a:r>
            <a:r>
              <a:rPr lang="en-US" sz="1800" b="0" i="0" u="none" strike="noStrike" dirty="0">
                <a:solidFill>
                  <a:srgbClr val="202124"/>
                </a:solidFill>
                <a:effectLst/>
                <a:latin typeface="Calibri" panose="020F0502020204030204" pitchFamily="34" charset="0"/>
              </a:rPr>
              <a:t>)</a:t>
            </a:r>
            <a:br>
              <a:rPr lang="en-US" sz="1800" b="0" i="0" u="none" strike="noStrike" dirty="0">
                <a:solidFill>
                  <a:srgbClr val="202124"/>
                </a:solidFill>
                <a:effectLst/>
                <a:latin typeface="Calibri" panose="020F0502020204030204" pitchFamily="34" charset="0"/>
              </a:rPr>
            </a:br>
            <a:br>
              <a:rPr lang="en-US" sz="1800" b="0" i="0" u="none" strike="noStrike" dirty="0">
                <a:solidFill>
                  <a:srgbClr val="000000"/>
                </a:solidFill>
                <a:effectLst/>
                <a:latin typeface="Roboto" panose="02000000000000000000" pitchFamily="2" charset="0"/>
              </a:rPr>
            </a:br>
            <a:r>
              <a:rPr lang="en-US" sz="800" b="0" dirty="0">
                <a:effectLst/>
              </a:rPr>
              <a:t> </a:t>
            </a:r>
            <a:br>
              <a:rPr lang="en-US" sz="800" b="0" dirty="0">
                <a:effectLst/>
              </a:rPr>
            </a:br>
            <a:r>
              <a:rPr lang="en-US" sz="1800" b="1" i="0" u="none" strike="noStrike" dirty="0">
                <a:solidFill>
                  <a:srgbClr val="000000"/>
                </a:solidFill>
                <a:effectLst/>
                <a:latin typeface="Calibri" panose="020F0502020204030204" pitchFamily="34" charset="0"/>
              </a:rPr>
              <a:t>Is there anything that prevents you from going to an organization for services? If so, can you share these experiences?</a:t>
            </a:r>
            <a:r>
              <a:rPr lang="en-US" sz="1800" b="0" i="0" u="none" strike="noStrike" dirty="0">
                <a:solidFill>
                  <a:srgbClr val="000000"/>
                </a:solidFill>
                <a:effectLst/>
                <a:latin typeface="Calibri" panose="020F0502020204030204" pitchFamily="34" charset="0"/>
              </a:rPr>
              <a:t> ¿Hay algo que le </a:t>
            </a:r>
            <a:r>
              <a:rPr lang="en-US" sz="1800" b="0" i="0" u="none" strike="noStrike" dirty="0" err="1">
                <a:solidFill>
                  <a:srgbClr val="000000"/>
                </a:solidFill>
                <a:effectLst/>
                <a:latin typeface="Calibri" panose="020F0502020204030204" pitchFamily="34" charset="0"/>
              </a:rPr>
              <a:t>impida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acudir</a:t>
            </a:r>
            <a:r>
              <a:rPr lang="en-US" sz="1800" b="0" i="0" u="none" strike="noStrike" dirty="0">
                <a:solidFill>
                  <a:srgbClr val="000000"/>
                </a:solidFill>
                <a:effectLst/>
                <a:latin typeface="Calibri" panose="020F0502020204030204" pitchFamily="34" charset="0"/>
              </a:rPr>
              <a:t> a una </a:t>
            </a:r>
            <a:r>
              <a:rPr lang="en-US" sz="1800" b="0" i="0" u="none" strike="noStrike" dirty="0" err="1">
                <a:solidFill>
                  <a:srgbClr val="000000"/>
                </a:solidFill>
                <a:effectLst/>
                <a:latin typeface="Calibri" panose="020F0502020204030204" pitchFamily="34" charset="0"/>
              </a:rPr>
              <a:t>organización</a:t>
            </a:r>
            <a:r>
              <a:rPr lang="en-US" sz="1800" b="0" i="0" u="none" strike="noStrike" dirty="0">
                <a:solidFill>
                  <a:srgbClr val="000000"/>
                </a:solidFill>
                <a:effectLst/>
                <a:latin typeface="Calibri" panose="020F0502020204030204" pitchFamily="34" charset="0"/>
              </a:rPr>
              <a:t> para </a:t>
            </a:r>
            <a:r>
              <a:rPr lang="en-US" sz="1800" b="0" i="0" u="none" strike="noStrike" dirty="0" err="1">
                <a:solidFill>
                  <a:srgbClr val="000000"/>
                </a:solidFill>
                <a:effectLst/>
                <a:latin typeface="Calibri" panose="020F0502020204030204" pitchFamily="34" charset="0"/>
              </a:rPr>
              <a:t>obtener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servicios</a:t>
            </a:r>
            <a:r>
              <a:rPr lang="en-US" sz="1800" b="0" i="0" u="none" strike="noStrike" dirty="0">
                <a:solidFill>
                  <a:srgbClr val="000000"/>
                </a:solidFill>
                <a:effectLst/>
                <a:latin typeface="Calibri" panose="020F0502020204030204" pitchFamily="34" charset="0"/>
              </a:rPr>
              <a:t>? Si es </a:t>
            </a:r>
            <a:r>
              <a:rPr lang="en-US" sz="1800" b="0" i="0" u="none" strike="noStrike" dirty="0" err="1">
                <a:solidFill>
                  <a:srgbClr val="000000"/>
                </a:solidFill>
                <a:effectLst/>
                <a:latin typeface="Calibri" panose="020F0502020204030204" pitchFamily="34" charset="0"/>
              </a:rPr>
              <a:t>así</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puedes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compartir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estas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experiencias</a:t>
            </a:r>
            <a:r>
              <a:rPr lang="en-US" sz="1800" b="0" i="0" u="none" strike="noStrike" dirty="0">
                <a:solidFill>
                  <a:srgbClr val="000000"/>
                </a:solidFill>
                <a:effectLst/>
                <a:latin typeface="Calibri" panose="020F0502020204030204" pitchFamily="34" charset="0"/>
              </a:rPr>
              <a:t>? </a:t>
            </a: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Roboto" panose="02000000000000000000" pitchFamily="2" charset="0"/>
              </a:rPr>
            </a:br>
            <a:br>
              <a:rPr lang="en-US" sz="800" b="0" dirty="0">
                <a:effectLst/>
              </a:rPr>
            </a:br>
            <a:r>
              <a:rPr lang="en-US" sz="1800" b="1" i="0" u="none" strike="noStrike" dirty="0">
                <a:solidFill>
                  <a:srgbClr val="000000"/>
                </a:solidFill>
                <a:effectLst/>
                <a:latin typeface="Calibri" panose="020F0502020204030204" pitchFamily="34" charset="0"/>
              </a:rPr>
              <a:t>What changes would you like to see them make to improve your experiences?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cambios</a:t>
            </a:r>
            <a:r>
              <a:rPr lang="en-US" sz="1800" b="0" i="0" u="none" strike="noStrike" dirty="0">
                <a:solidFill>
                  <a:srgbClr val="000000"/>
                </a:solidFill>
                <a:effectLst/>
                <a:latin typeface="Calibri" panose="020F0502020204030204" pitchFamily="34" charset="0"/>
              </a:rPr>
              <a:t> le </a:t>
            </a:r>
            <a:r>
              <a:rPr lang="en-US" sz="1800" b="0" i="0" u="none" strike="noStrike" dirty="0" err="1">
                <a:solidFill>
                  <a:srgbClr val="000000"/>
                </a:solidFill>
                <a:effectLst/>
                <a:latin typeface="Calibri" panose="020F0502020204030204" pitchFamily="34" charset="0"/>
              </a:rPr>
              <a:t>gustaría</a:t>
            </a:r>
            <a:r>
              <a:rPr lang="en-US" sz="1800" b="0" i="0" u="none" strike="noStrike" dirty="0">
                <a:solidFill>
                  <a:srgbClr val="000000"/>
                </a:solidFill>
                <a:effectLst/>
                <a:latin typeface="Calibri" panose="020F0502020204030204" pitchFamily="34" charset="0"/>
              </a:rPr>
              <a:t> que </a:t>
            </a:r>
            <a:r>
              <a:rPr lang="en-US" sz="1800" b="0" i="0" u="none" strike="noStrike" dirty="0" err="1">
                <a:solidFill>
                  <a:srgbClr val="000000"/>
                </a:solidFill>
                <a:effectLst/>
                <a:latin typeface="Calibri" panose="020F0502020204030204" pitchFamily="34" charset="0"/>
              </a:rPr>
              <a:t>hicieran</a:t>
            </a:r>
            <a:r>
              <a:rPr lang="en-US" sz="1800" b="0" i="0" u="none" strike="noStrike" dirty="0">
                <a:solidFill>
                  <a:srgbClr val="000000"/>
                </a:solidFill>
                <a:effectLst/>
                <a:latin typeface="Calibri" panose="020F0502020204030204" pitchFamily="34" charset="0"/>
              </a:rPr>
              <a:t> para </a:t>
            </a:r>
            <a:r>
              <a:rPr lang="en-US" sz="1800" b="0" i="0" u="none" strike="noStrike" dirty="0" err="1">
                <a:solidFill>
                  <a:srgbClr val="000000"/>
                </a:solidFill>
                <a:effectLst/>
                <a:latin typeface="Calibri" panose="020F0502020204030204" pitchFamily="34" charset="0"/>
              </a:rPr>
              <a:t>mejorar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experiencias</a:t>
            </a:r>
            <a:r>
              <a:rPr lang="en-US" sz="1800" b="0" i="0" u="none" strike="noStrike" dirty="0">
                <a:solidFill>
                  <a:srgbClr val="000000"/>
                </a:solidFill>
                <a:effectLst/>
                <a:latin typeface="Calibri" panose="020F0502020204030204" pitchFamily="34" charset="0"/>
              </a:rPr>
              <a:t>?</a:t>
            </a:r>
            <a:br>
              <a:rPr lang="en-US" sz="1800" b="0" i="0" u="none" strike="noStrike" dirty="0">
                <a:solidFill>
                  <a:srgbClr val="000000"/>
                </a:solidFill>
                <a:effectLst/>
                <a:latin typeface="Roboto" panose="02000000000000000000" pitchFamily="2" charset="0"/>
              </a:rPr>
            </a:br>
            <a:endParaRPr lang="en-US" sz="900" dirty="0"/>
          </a:p>
        </p:txBody>
      </p:sp>
      <p:sp>
        <p:nvSpPr>
          <p:cNvPr id="25" name="Rectangle 16">
            <a:extLst>
              <a:ext uri="{FF2B5EF4-FFF2-40B4-BE49-F238E27FC236}">
                <a16:creationId xmlns:a16="http://schemas.microsoft.com/office/drawing/2014/main" id="{D509D458-5758-41CE-89DE-485C1BBCD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1">
              <a:lumMod val="75000"/>
              <a:lumOff val="25000"/>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6" name="Rectangle 18">
            <a:extLst>
              <a:ext uri="{FF2B5EF4-FFF2-40B4-BE49-F238E27FC236}">
                <a16:creationId xmlns:a16="http://schemas.microsoft.com/office/drawing/2014/main" id="{1D38966F-378A-47DC-83CC-D5A783224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BF74CEC-26F7-4A60-8374-13B33E8930AB}"/>
              </a:ext>
            </a:extLst>
          </p:cNvPr>
          <p:cNvSpPr>
            <a:spLocks noGrp="1"/>
          </p:cNvSpPr>
          <p:nvPr>
            <p:ph type="body" idx="1"/>
          </p:nvPr>
        </p:nvSpPr>
        <p:spPr>
          <a:xfrm>
            <a:off x="1919633" y="988742"/>
            <a:ext cx="3701883" cy="4880518"/>
          </a:xfrm>
          <a:ln w="25400" cap="sq">
            <a:noFill/>
            <a:miter lim="800000"/>
          </a:ln>
        </p:spPr>
        <p:txBody>
          <a:bodyPr vert="horz" lIns="91440" tIns="45720" rIns="91440" bIns="45720" rtlCol="0" anchor="ctr">
            <a:normAutofit/>
          </a:bodyPr>
          <a:lstStyle/>
          <a:p>
            <a:pPr algn="ctr"/>
            <a:r>
              <a:rPr lang="en-US" b="0" i="1" u="none" strike="noStrike" dirty="0">
                <a:solidFill>
                  <a:srgbClr val="000000"/>
                </a:solidFill>
                <a:effectLst/>
                <a:latin typeface="Calibri" panose="020F0502020204030204" pitchFamily="34" charset="0"/>
              </a:rPr>
              <a:t>Facilitation Guides for Focus Groups contd</a:t>
            </a:r>
            <a:r>
              <a:rPr lang="en-US" sz="1800" b="0" i="1" u="none" strike="noStrike" dirty="0">
                <a:solidFill>
                  <a:srgbClr val="000000"/>
                </a:solidFill>
                <a:effectLst/>
                <a:latin typeface="Calibri" panose="020F0502020204030204" pitchFamily="34" charset="0"/>
              </a:rPr>
              <a:t>.</a:t>
            </a:r>
            <a:endParaRPr lang="en-US" dirty="0">
              <a:solidFill>
                <a:srgbClr val="FFFFFF"/>
              </a:solidFill>
            </a:endParaRPr>
          </a:p>
        </p:txBody>
      </p:sp>
    </p:spTree>
    <p:extLst>
      <p:ext uri="{BB962C8B-B14F-4D97-AF65-F5344CB8AC3E}">
        <p14:creationId xmlns:p14="http://schemas.microsoft.com/office/powerpoint/2010/main" val="320097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3BD4E7-BCE4-443C-B853-575848DF0CC4}"/>
              </a:ext>
            </a:extLst>
          </p:cNvPr>
          <p:cNvSpPr>
            <a:spLocks noGrp="1"/>
          </p:cNvSpPr>
          <p:nvPr>
            <p:ph type="title"/>
          </p:nvPr>
        </p:nvSpPr>
        <p:spPr>
          <a:xfrm>
            <a:off x="1097280" y="758952"/>
            <a:ext cx="10058400" cy="3892168"/>
          </a:xfrm>
        </p:spPr>
        <p:txBody>
          <a:bodyPr vert="horz" lIns="91440" tIns="45720" rIns="91440" bIns="45720" rtlCol="0" anchor="b">
            <a:normAutofit/>
          </a:bodyPr>
          <a:lstStyle/>
          <a:p>
            <a:pPr rtl="0">
              <a:spcBef>
                <a:spcPts val="0"/>
              </a:spcBef>
              <a:spcAft>
                <a:spcPts val="0"/>
              </a:spcAft>
            </a:pPr>
            <a:r>
              <a:rPr lang="en-US" sz="7200" b="1" i="0" u="none" strike="noStrike" dirty="0">
                <a:solidFill>
                  <a:srgbClr val="000000"/>
                </a:solidFill>
                <a:effectLst/>
                <a:latin typeface="Calibri" panose="020F0502020204030204" pitchFamily="34" charset="0"/>
              </a:rPr>
              <a:t>Listening session findings</a:t>
            </a:r>
            <a:br>
              <a:rPr lang="en-US" sz="3600" b="0" dirty="0">
                <a:effectLst/>
              </a:rPr>
            </a:br>
            <a:br>
              <a:rPr lang="en-US" sz="3600" dirty="0"/>
            </a:br>
            <a:endParaRPr lang="en-US" sz="8000" dirty="0">
              <a:solidFill>
                <a:schemeClr val="tx1">
                  <a:lumMod val="85000"/>
                  <a:lumOff val="15000"/>
                </a:schemeClr>
              </a:solidFill>
            </a:endParaRPr>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724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B5066-DC7A-42FD-921B-9256060BE829}"/>
              </a:ext>
            </a:extLst>
          </p:cNvPr>
          <p:cNvSpPr>
            <a:spLocks noGrp="1"/>
          </p:cNvSpPr>
          <p:nvPr>
            <p:ph type="title"/>
          </p:nvPr>
        </p:nvSpPr>
        <p:spPr/>
        <p:txBody>
          <a:bodyPr>
            <a:noAutofit/>
          </a:bodyPr>
          <a:lstStyle/>
          <a:p>
            <a:pPr marL="91440" marR="0" lvl="0" indent="-91440" defTabSz="914400" rtl="0" eaLnBrk="1" fontAlgn="auto" latinLnBrk="0" hangingPunct="1">
              <a:lnSpc>
                <a:spcPct val="90000"/>
              </a:lnSpc>
              <a:spcBef>
                <a:spcPts val="0"/>
              </a:spcBef>
              <a:spcAft>
                <a:spcPts val="0"/>
              </a:spcAft>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Latinx Mothers</a:t>
            </a:r>
            <a:b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b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Facilitators</a:t>
            </a:r>
            <a:b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b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Petronila Fernandes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b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Resident Leader </a:t>
            </a:r>
            <a:b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Isabel Lara, </a:t>
            </a:r>
            <a:b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Resident Leader </a:t>
            </a:r>
            <a:b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endParaRPr lang="en-US" sz="2000" dirty="0"/>
          </a:p>
        </p:txBody>
      </p:sp>
      <p:sp>
        <p:nvSpPr>
          <p:cNvPr id="5" name="Content Placeholder 4">
            <a:extLst>
              <a:ext uri="{FF2B5EF4-FFF2-40B4-BE49-F238E27FC236}">
                <a16:creationId xmlns:a16="http://schemas.microsoft.com/office/drawing/2014/main" id="{5883500A-8761-4080-92FC-2F68471F3141}"/>
              </a:ext>
            </a:extLst>
          </p:cNvPr>
          <p:cNvSpPr>
            <a:spLocks noGrp="1"/>
          </p:cNvSpPr>
          <p:nvPr>
            <p:ph idx="1"/>
          </p:nvPr>
        </p:nvSpPr>
        <p:spPr>
          <a:xfrm>
            <a:off x="4427621" y="208547"/>
            <a:ext cx="7307179" cy="6481011"/>
          </a:xfrm>
        </p:spPr>
        <p:txBody>
          <a:bodyPr>
            <a:normAutofit fontScale="77500" lnSpcReduction="20000"/>
          </a:bodyPr>
          <a:lstStyle/>
          <a:p>
            <a:pPr algn="just" rtl="0">
              <a:spcBef>
                <a:spcPts val="0"/>
              </a:spcBef>
              <a:spcAft>
                <a:spcPts val="0"/>
              </a:spcAft>
            </a:pPr>
            <a:br>
              <a:rPr lang="en-US" b="0" dirty="0">
                <a:effectLst/>
              </a:rPr>
            </a:br>
            <a:r>
              <a:rPr lang="en-US" sz="2100" b="1" i="1" u="none" strike="noStrike" dirty="0">
                <a:solidFill>
                  <a:srgbClr val="000000"/>
                </a:solidFill>
                <a:effectLst/>
                <a:latin typeface="Calibri" panose="020F0502020204030204" pitchFamily="34" charset="0"/>
              </a:rPr>
              <a:t>Findings:</a:t>
            </a:r>
          </a:p>
          <a:p>
            <a:pPr algn="just" rtl="0">
              <a:spcBef>
                <a:spcPts val="0"/>
              </a:spcBef>
              <a:spcAft>
                <a:spcPts val="0"/>
              </a:spcAft>
            </a:pPr>
            <a:endParaRPr lang="en-US" sz="2100" b="1" dirty="0">
              <a:effectLst/>
            </a:endParaRPr>
          </a:p>
          <a:p>
            <a:pPr algn="just" rtl="0" fontAlgn="base">
              <a:spcBef>
                <a:spcPts val="0"/>
              </a:spcBef>
              <a:spcAft>
                <a:spcPts val="0"/>
              </a:spcAft>
              <a:buFont typeface="Arial" panose="020B0604020202020204" pitchFamily="34" charset="0"/>
              <a:buChar char="•"/>
            </a:pPr>
            <a:r>
              <a:rPr lang="en-US" sz="2100" b="0" i="0" u="none" strike="noStrike" dirty="0">
                <a:solidFill>
                  <a:srgbClr val="000000"/>
                </a:solidFill>
                <a:effectLst/>
                <a:latin typeface="Calibri" panose="020F0502020204030204" pitchFamily="34" charset="0"/>
              </a:rPr>
              <a:t>Some reported having some positive experiences with service providers. They reported being treated well and feeling welcomed.</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a:solidFill>
                  <a:srgbClr val="000000"/>
                </a:solidFill>
                <a:effectLst/>
                <a:latin typeface="Calibri" panose="020F0502020204030204" pitchFamily="34" charset="0"/>
              </a:rPr>
              <a:t>Some reported being treated well initially, and when their need was stated, they were no longer treated well. </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a:solidFill>
                  <a:srgbClr val="000000"/>
                </a:solidFill>
                <a:effectLst/>
                <a:latin typeface="Calibri" panose="020F0502020204030204" pitchFamily="34" charset="0"/>
              </a:rPr>
              <a:t>Documentation and health insurance were barriers to services that were already limited. They reported  not enough services to benefit everyone, and lack of insurance makes it even harder to receive services.</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a:solidFill>
                  <a:srgbClr val="000000"/>
                </a:solidFill>
                <a:effectLst/>
                <a:latin typeface="Calibri" panose="020F0502020204030204" pitchFamily="34" charset="0"/>
              </a:rPr>
              <a:t>Many reported being mistreated due to language barriers. They also said being underestimated and dismissed if not speaking English.</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a:solidFill>
                  <a:srgbClr val="000000"/>
                </a:solidFill>
                <a:effectLst/>
                <a:latin typeface="Calibri" panose="020F0502020204030204" pitchFamily="34" charset="0"/>
              </a:rPr>
              <a:t>Service providers may be ill-equipped to help people with disabilities with the addition of the language barrier.</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a:solidFill>
                  <a:srgbClr val="000000"/>
                </a:solidFill>
                <a:effectLst/>
                <a:latin typeface="Calibri" panose="020F0502020204030204" pitchFamily="34" charset="0"/>
              </a:rPr>
              <a:t>Many reported the lack of cultural representation in the services they receive.</a:t>
            </a:r>
          </a:p>
          <a:p>
            <a:pPr algn="just" rtl="0" fontAlgn="base">
              <a:spcBef>
                <a:spcPts val="0"/>
              </a:spcBef>
              <a:spcAft>
                <a:spcPts val="0"/>
              </a:spcAft>
              <a:buFont typeface="Arial" panose="020B0604020202020204" pitchFamily="34" charset="0"/>
              <a:buChar char="•"/>
            </a:pPr>
            <a:r>
              <a:rPr lang="en-US" sz="2100" b="0" i="0" u="none" strike="noStrike" dirty="0">
                <a:solidFill>
                  <a:srgbClr val="000000"/>
                </a:solidFill>
                <a:effectLst/>
                <a:latin typeface="Calibri" panose="020F0502020204030204" pitchFamily="34" charset="0"/>
              </a:rPr>
              <a:t>Some thought it would be helpful if organizations shared their information because they want to know what services they qualify for before repeatedly retelling their story. Also, they only want organizations to have their information if they really are going to help the community. Organizations must ask for their consent before sharing information. </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a:solidFill>
                  <a:srgbClr val="000000"/>
                </a:solidFill>
                <a:effectLst/>
                <a:latin typeface="Calibri" panose="020F0502020204030204" pitchFamily="34" charset="0"/>
              </a:rPr>
              <a:t>Some community members have seen the benefit of receiving the services due to their own advocacy; however, they fear that many Latino families do not have the same access to the services. </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a:solidFill>
                  <a:srgbClr val="000000"/>
                </a:solidFill>
                <a:effectLst/>
                <a:latin typeface="Calibri" panose="020F0502020204030204" pitchFamily="34" charset="0"/>
              </a:rPr>
              <a:t>Many shared a lack of trust in the system. They did not want their information shared. They were uncertain that organizations and staff had their best interest at heart.</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a:solidFill>
                  <a:srgbClr val="000000"/>
                </a:solidFill>
                <a:effectLst/>
                <a:latin typeface="Calibri" panose="020F0502020204030204" pitchFamily="34" charset="0"/>
              </a:rPr>
              <a:t>Some feared organizations would use their information to retaliate against them.</a:t>
            </a:r>
          </a:p>
          <a:p>
            <a:br>
              <a:rPr lang="en-US" b="0" dirty="0">
                <a:effectLst/>
              </a:rPr>
            </a:br>
            <a:endParaRPr lang="en-US" dirty="0"/>
          </a:p>
        </p:txBody>
      </p:sp>
      <p:sp>
        <p:nvSpPr>
          <p:cNvPr id="6" name="Text Placeholder 5">
            <a:extLst>
              <a:ext uri="{FF2B5EF4-FFF2-40B4-BE49-F238E27FC236}">
                <a16:creationId xmlns:a16="http://schemas.microsoft.com/office/drawing/2014/main" id="{3F28661B-D7BC-4068-BF82-F65358965A3D}"/>
              </a:ext>
            </a:extLst>
          </p:cNvPr>
          <p:cNvSpPr>
            <a:spLocks noGrp="1"/>
          </p:cNvSpPr>
          <p:nvPr>
            <p:ph type="body" sz="half" idx="2"/>
          </p:nvPr>
        </p:nvSpPr>
        <p:spPr/>
        <p:txBody>
          <a:bodyPr>
            <a:normAutofit lnSpcReduction="10000"/>
          </a:bodyPr>
          <a:lstStyle/>
          <a:p>
            <a:r>
              <a:rPr lang="en-US" dirty="0"/>
              <a:t>“[Community members shared that] they are tired [of] participating in a lot of community meetings … they are invited, but we don’t see the changes” – Petronila Fernandes </a:t>
            </a:r>
          </a:p>
          <a:p>
            <a:br>
              <a:rPr lang="en-US" dirty="0"/>
            </a:br>
            <a:r>
              <a:rPr lang="en-US" dirty="0"/>
              <a:t>“We are welcome with open arms [to CBOs], but as soon as we don’t agree with what they want us to do, the behavior is totally changed and so when they seem to start seeing pushback and they’re not served.” – Isabel Lara </a:t>
            </a:r>
          </a:p>
          <a:p>
            <a:br>
              <a:rPr lang="en-US" dirty="0"/>
            </a:br>
            <a:endParaRPr lang="en-US" dirty="0"/>
          </a:p>
        </p:txBody>
      </p:sp>
    </p:spTree>
    <p:extLst>
      <p:ext uri="{BB962C8B-B14F-4D97-AF65-F5344CB8AC3E}">
        <p14:creationId xmlns:p14="http://schemas.microsoft.com/office/powerpoint/2010/main" val="92164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2B95-A939-4144-976A-91326A539B8E}"/>
              </a:ext>
            </a:extLst>
          </p:cNvPr>
          <p:cNvSpPr>
            <a:spLocks noGrp="1"/>
          </p:cNvSpPr>
          <p:nvPr>
            <p:ph type="title"/>
          </p:nvPr>
        </p:nvSpPr>
        <p:spPr/>
        <p:txBody>
          <a:bodyPr>
            <a:normAutofit/>
          </a:bodyPr>
          <a:lstStyle/>
          <a:p>
            <a:pPr rtl="0">
              <a:spcBef>
                <a:spcPts val="0"/>
              </a:spcBef>
              <a:spcAft>
                <a:spcPts val="0"/>
              </a:spcAft>
            </a:pPr>
            <a:r>
              <a:rPr lang="en-US" sz="2000" b="1" i="0" u="none" strike="noStrike" dirty="0">
                <a:solidFill>
                  <a:srgbClr val="000000"/>
                </a:solidFill>
                <a:effectLst/>
                <a:latin typeface="Calibri" panose="020F0502020204030204" pitchFamily="34" charset="0"/>
              </a:rPr>
              <a:t>Young Men of Color </a:t>
            </a:r>
            <a:br>
              <a:rPr lang="en-US" sz="2000" b="0" dirty="0">
                <a:effectLst/>
              </a:rPr>
            </a:br>
            <a:r>
              <a:rPr lang="en-US" sz="2000" b="0" i="1" u="none" strike="noStrike" dirty="0">
                <a:solidFill>
                  <a:srgbClr val="000000"/>
                </a:solidFill>
                <a:effectLst/>
                <a:latin typeface="Calibri" panose="020F0502020204030204" pitchFamily="34" charset="0"/>
              </a:rPr>
              <a:t>Facilitator</a:t>
            </a:r>
            <a:r>
              <a:rPr lang="en-US" sz="2000" b="0" i="0" u="none" strike="noStrike" dirty="0">
                <a:solidFill>
                  <a:srgbClr val="000000"/>
                </a:solidFill>
                <a:effectLst/>
                <a:latin typeface="Calibri" panose="020F0502020204030204" pitchFamily="34" charset="0"/>
              </a:rPr>
              <a:t>: </a:t>
            </a:r>
            <a:br>
              <a:rPr lang="en-US" sz="2000" b="0" i="0" u="none" strike="noStrike" dirty="0">
                <a:solidFill>
                  <a:srgbClr val="000000"/>
                </a:solidFill>
                <a:effectLst/>
                <a:latin typeface="Calibri" panose="020F0502020204030204" pitchFamily="34" charset="0"/>
              </a:rPr>
            </a:br>
            <a:r>
              <a:rPr lang="en-US" sz="2000" b="1" i="0" u="none" strike="noStrike" dirty="0" err="1">
                <a:solidFill>
                  <a:srgbClr val="000000"/>
                </a:solidFill>
                <a:effectLst/>
                <a:latin typeface="Calibri" panose="020F0502020204030204" pitchFamily="34" charset="0"/>
              </a:rPr>
              <a:t>Kanwarpal</a:t>
            </a:r>
            <a:r>
              <a:rPr lang="en-US" sz="2000" b="1" i="0" u="none" strike="noStrike" dirty="0">
                <a:solidFill>
                  <a:srgbClr val="000000"/>
                </a:solidFill>
                <a:effectLst/>
                <a:latin typeface="Calibri" panose="020F0502020204030204" pitchFamily="34" charset="0"/>
              </a:rPr>
              <a:t> Dhaliwal</a:t>
            </a:r>
            <a:r>
              <a:rPr lang="en-US" sz="2000" b="0" i="0" u="none" strike="noStrike" dirty="0">
                <a:solidFill>
                  <a:srgbClr val="000000"/>
                </a:solidFill>
                <a:effectLst/>
                <a:latin typeface="Calibri" panose="020F0502020204030204" pitchFamily="34" charset="0"/>
              </a:rPr>
              <a:t>, </a:t>
            </a:r>
            <a:br>
              <a:rPr lang="en-US" sz="2000" b="0" i="0" u="none" strike="noStrike" dirty="0">
                <a:solidFill>
                  <a:srgbClr val="000000"/>
                </a:solidFill>
                <a:effectLst/>
                <a:latin typeface="Calibri" panose="020F0502020204030204" pitchFamily="34" charset="0"/>
              </a:rPr>
            </a:br>
            <a:r>
              <a:rPr lang="en-US" sz="2000" b="0" i="0" u="none" strike="noStrike" dirty="0">
                <a:solidFill>
                  <a:srgbClr val="000000"/>
                </a:solidFill>
                <a:effectLst/>
                <a:latin typeface="Calibri" panose="020F0502020204030204" pitchFamily="34" charset="0"/>
              </a:rPr>
              <a:t>RYSE Center</a:t>
            </a:r>
            <a:br>
              <a:rPr lang="en-US" sz="2000" b="0" dirty="0">
                <a:effectLst/>
              </a:rPr>
            </a:br>
            <a:br>
              <a:rPr lang="en-US" sz="2000" dirty="0"/>
            </a:br>
            <a:endParaRPr lang="en-US" sz="2000" dirty="0"/>
          </a:p>
        </p:txBody>
      </p:sp>
      <p:sp>
        <p:nvSpPr>
          <p:cNvPr id="3" name="Content Placeholder 2">
            <a:extLst>
              <a:ext uri="{FF2B5EF4-FFF2-40B4-BE49-F238E27FC236}">
                <a16:creationId xmlns:a16="http://schemas.microsoft.com/office/drawing/2014/main" id="{AE229AC3-875A-460E-8D20-8CB19642E194}"/>
              </a:ext>
            </a:extLst>
          </p:cNvPr>
          <p:cNvSpPr>
            <a:spLocks noGrp="1"/>
          </p:cNvSpPr>
          <p:nvPr>
            <p:ph idx="1"/>
          </p:nvPr>
        </p:nvSpPr>
        <p:spPr/>
        <p:txBody>
          <a:bodyPr/>
          <a:lstStyle/>
          <a:p>
            <a:pPr rtl="0">
              <a:spcBef>
                <a:spcPts val="0"/>
              </a:spcBef>
              <a:spcAft>
                <a:spcPts val="0"/>
              </a:spcAft>
            </a:pPr>
            <a:r>
              <a:rPr lang="en-US" sz="2000" b="1" i="1" u="none" strike="noStrike" dirty="0">
                <a:solidFill>
                  <a:srgbClr val="000000"/>
                </a:solidFill>
                <a:effectLst/>
                <a:latin typeface="Calibri" panose="020F0502020204030204" pitchFamily="34" charset="0"/>
              </a:rPr>
              <a:t>Findings</a:t>
            </a:r>
            <a:r>
              <a:rPr lang="en-US" sz="2000" b="1" i="0" u="none" strike="noStrike" dirty="0">
                <a:solidFill>
                  <a:srgbClr val="000000"/>
                </a:solidFill>
                <a:effectLst/>
                <a:latin typeface="Calibri" panose="020F0502020204030204" pitchFamily="34" charset="0"/>
              </a:rPr>
              <a:t>: </a:t>
            </a:r>
            <a:endParaRPr lang="en-US" b="1" dirty="0">
              <a:effectLst/>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Some mentioned feeling welcomed at RYSE. RYSE provides the access and support they don’t receive in other organizations.</a:t>
            </a:r>
          </a:p>
          <a:p>
            <a:pPr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Many reported not being seen, valued, or listened to by service providers. Often when they make their needs known, they are pressured to make other choices.</a:t>
            </a:r>
          </a:p>
          <a:p>
            <a:pPr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Some want organizations to be connected but be discreet and careful with their personal information. They find it helpful to know ahead of time if they would qualify for other services before making contact. </a:t>
            </a:r>
          </a:p>
          <a:p>
            <a:endParaRPr lang="en-US" dirty="0"/>
          </a:p>
        </p:txBody>
      </p:sp>
      <p:sp>
        <p:nvSpPr>
          <p:cNvPr id="4" name="Text Placeholder 3">
            <a:extLst>
              <a:ext uri="{FF2B5EF4-FFF2-40B4-BE49-F238E27FC236}">
                <a16:creationId xmlns:a16="http://schemas.microsoft.com/office/drawing/2014/main" id="{AAEA74B4-C296-481C-B1C3-A7318C11D969}"/>
              </a:ext>
            </a:extLst>
          </p:cNvPr>
          <p:cNvSpPr>
            <a:spLocks noGrp="1"/>
          </p:cNvSpPr>
          <p:nvPr>
            <p:ph type="body" sz="half" idx="2"/>
          </p:nvPr>
        </p:nvSpPr>
        <p:spPr/>
        <p:txBody>
          <a:bodyPr/>
          <a:lstStyle/>
          <a:p>
            <a:r>
              <a:rPr lang="en-US" dirty="0"/>
              <a:t>“These young men and boys talked about how when they walk in the door is anyone even going to look at them, is anyone going to acknowledge them, are they going … to be seen as automatically at a level of threat.” – </a:t>
            </a:r>
            <a:r>
              <a:rPr lang="en-US" dirty="0" err="1"/>
              <a:t>Kanwarpal</a:t>
            </a:r>
            <a:r>
              <a:rPr lang="en-US" dirty="0"/>
              <a:t> Dhaliwal. </a:t>
            </a:r>
          </a:p>
          <a:p>
            <a:endParaRPr lang="en-US" dirty="0"/>
          </a:p>
        </p:txBody>
      </p:sp>
    </p:spTree>
    <p:extLst>
      <p:ext uri="{BB962C8B-B14F-4D97-AF65-F5344CB8AC3E}">
        <p14:creationId xmlns:p14="http://schemas.microsoft.com/office/powerpoint/2010/main" val="1052321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1020-5E35-4665-9B3F-702A65B8F4BE}"/>
              </a:ext>
            </a:extLst>
          </p:cNvPr>
          <p:cNvSpPr>
            <a:spLocks noGrp="1"/>
          </p:cNvSpPr>
          <p:nvPr>
            <p:ph type="title"/>
          </p:nvPr>
        </p:nvSpPr>
        <p:spPr>
          <a:xfrm>
            <a:off x="457200" y="731520"/>
            <a:ext cx="3200400" cy="2194560"/>
          </a:xfrm>
        </p:spPr>
        <p:txBody>
          <a:bodyPr>
            <a:normAutofit fontScale="90000"/>
          </a:bodyPr>
          <a:lstStyle/>
          <a:p>
            <a:pPr rtl="0">
              <a:spcBef>
                <a:spcPts val="0"/>
              </a:spcBef>
              <a:spcAft>
                <a:spcPts val="0"/>
              </a:spcAft>
            </a:pPr>
            <a:br>
              <a:rPr lang="en-US" sz="2200" b="1" i="0" u="none" strike="noStrike" dirty="0">
                <a:solidFill>
                  <a:srgbClr val="000000"/>
                </a:solidFill>
                <a:effectLst/>
                <a:latin typeface="Calibri" panose="020F0502020204030204" pitchFamily="34" charset="0"/>
              </a:rPr>
            </a:br>
            <a:br>
              <a:rPr lang="en-US" sz="2200" b="1" i="0" u="none" strike="noStrike" dirty="0">
                <a:solidFill>
                  <a:srgbClr val="000000"/>
                </a:solidFill>
                <a:effectLst/>
                <a:latin typeface="Calibri" panose="020F0502020204030204" pitchFamily="34" charset="0"/>
              </a:rPr>
            </a:br>
            <a:r>
              <a:rPr lang="en-US" sz="2200" b="1" i="0" u="none" strike="noStrike" dirty="0">
                <a:solidFill>
                  <a:srgbClr val="000000"/>
                </a:solidFill>
                <a:effectLst/>
                <a:latin typeface="Calibri" panose="020F0502020204030204" pitchFamily="34" charset="0"/>
              </a:rPr>
              <a:t>BIPOC LGBTQ+/Faith community</a:t>
            </a:r>
            <a:br>
              <a:rPr lang="en-US" sz="2200" b="0" dirty="0">
                <a:effectLst/>
              </a:rPr>
            </a:br>
            <a:r>
              <a:rPr lang="en-US" sz="2200" b="0" i="1" u="none" strike="noStrike" dirty="0">
                <a:solidFill>
                  <a:srgbClr val="000000"/>
                </a:solidFill>
                <a:effectLst/>
                <a:latin typeface="Calibri" panose="020F0502020204030204" pitchFamily="34" charset="0"/>
              </a:rPr>
              <a:t>Facilitators</a:t>
            </a:r>
            <a:br>
              <a:rPr lang="en-US" sz="2200" b="0" dirty="0">
                <a:effectLst/>
              </a:rPr>
            </a:br>
            <a:r>
              <a:rPr lang="en-US" sz="2200" b="1" i="0" u="none" strike="noStrike" dirty="0" err="1">
                <a:solidFill>
                  <a:srgbClr val="000000"/>
                </a:solidFill>
                <a:effectLst/>
                <a:latin typeface="Calibri" panose="020F0502020204030204" pitchFamily="34" charset="0"/>
              </a:rPr>
              <a:t>Kiku</a:t>
            </a:r>
            <a:r>
              <a:rPr lang="en-US" sz="2200" b="1" i="0" u="none" strike="noStrike" dirty="0">
                <a:solidFill>
                  <a:srgbClr val="000000"/>
                </a:solidFill>
                <a:effectLst/>
                <a:latin typeface="Calibri" panose="020F0502020204030204" pitchFamily="34" charset="0"/>
              </a:rPr>
              <a:t> Johnson, </a:t>
            </a:r>
            <a:br>
              <a:rPr lang="en-US" sz="2200" b="0" i="0" u="none" strike="noStrike" dirty="0">
                <a:solidFill>
                  <a:srgbClr val="000000"/>
                </a:solidFill>
                <a:effectLst/>
                <a:latin typeface="Calibri" panose="020F0502020204030204" pitchFamily="34" charset="0"/>
              </a:rPr>
            </a:br>
            <a:r>
              <a:rPr lang="en-US" sz="2200" b="0" i="0" u="none" strike="noStrike" dirty="0">
                <a:solidFill>
                  <a:srgbClr val="000000"/>
                </a:solidFill>
                <a:effectLst/>
                <a:latin typeface="Calibri" panose="020F0502020204030204" pitchFamily="34" charset="0"/>
              </a:rPr>
              <a:t>Rainbow Community Center of Contra Costa County</a:t>
            </a:r>
            <a:br>
              <a:rPr lang="en-US" sz="2200" b="0" i="0" u="none" strike="noStrike" dirty="0">
                <a:solidFill>
                  <a:srgbClr val="000000"/>
                </a:solidFill>
                <a:effectLst/>
                <a:latin typeface="Calibri" panose="020F0502020204030204" pitchFamily="34" charset="0"/>
              </a:rPr>
            </a:br>
            <a:r>
              <a:rPr lang="en-US" sz="2200" b="1" i="0" u="none" strike="noStrike" dirty="0">
                <a:solidFill>
                  <a:srgbClr val="000000"/>
                </a:solidFill>
                <a:effectLst/>
                <a:latin typeface="Calibri" panose="020F0502020204030204" pitchFamily="34" charset="0"/>
              </a:rPr>
              <a:t>Janell Coleman</a:t>
            </a:r>
            <a:r>
              <a:rPr lang="en-US" sz="2200" b="0" i="0" u="none" strike="noStrike" dirty="0">
                <a:solidFill>
                  <a:srgbClr val="000000"/>
                </a:solidFill>
                <a:effectLst/>
                <a:latin typeface="Calibri" panose="020F0502020204030204" pitchFamily="34" charset="0"/>
              </a:rPr>
              <a:t>, </a:t>
            </a:r>
            <a:br>
              <a:rPr lang="en-US" sz="2200" b="0" i="0" u="none" strike="noStrike" dirty="0">
                <a:solidFill>
                  <a:srgbClr val="000000"/>
                </a:solidFill>
                <a:effectLst/>
                <a:latin typeface="Calibri" panose="020F0502020204030204" pitchFamily="34" charset="0"/>
              </a:rPr>
            </a:br>
            <a:r>
              <a:rPr lang="en-US" sz="2200" b="0" i="0" u="none" strike="noStrike" dirty="0">
                <a:solidFill>
                  <a:srgbClr val="000000"/>
                </a:solidFill>
                <a:effectLst/>
                <a:latin typeface="Calibri" panose="020F0502020204030204" pitchFamily="34" charset="0"/>
              </a:rPr>
              <a:t>Resident Leader</a:t>
            </a:r>
            <a:br>
              <a:rPr lang="en-US" sz="1800" b="0" i="0" u="none" strike="noStrike" dirty="0">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0D6C7514-216D-43FB-831F-0407A6007932}"/>
              </a:ext>
            </a:extLst>
          </p:cNvPr>
          <p:cNvSpPr>
            <a:spLocks noGrp="1"/>
          </p:cNvSpPr>
          <p:nvPr>
            <p:ph idx="1"/>
          </p:nvPr>
        </p:nvSpPr>
        <p:spPr/>
        <p:txBody>
          <a:bodyPr>
            <a:normAutofit fontScale="92500" lnSpcReduction="10000"/>
          </a:bodyPr>
          <a:lstStyle/>
          <a:p>
            <a:pPr rtl="0">
              <a:spcBef>
                <a:spcPts val="0"/>
              </a:spcBef>
              <a:spcAft>
                <a:spcPts val="0"/>
              </a:spcAft>
            </a:pPr>
            <a:r>
              <a:rPr lang="en-US" sz="2000" b="1" i="1" u="none" strike="noStrike" dirty="0">
                <a:solidFill>
                  <a:srgbClr val="000000"/>
                </a:solidFill>
                <a:effectLst/>
                <a:latin typeface="Calibri" panose="020F0502020204030204" pitchFamily="34" charset="0"/>
              </a:rPr>
              <a:t>Findings </a:t>
            </a:r>
            <a:endParaRPr lang="en-US" b="1" dirty="0">
              <a:effectLst/>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Some programs are trying to make changes and be more inclusive. They have changed policies and procedures.</a:t>
            </a:r>
          </a:p>
          <a:p>
            <a:pPr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Many reported repeated traumatic and demoralizing experiences of discrimination regarding race, gender identity, sexual orientation. </a:t>
            </a:r>
          </a:p>
          <a:p>
            <a:pPr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Many reported fearing for their life or the life of a loved one regarding interacting with the police. And some refused to call the police even if the situation warranted.</a:t>
            </a:r>
          </a:p>
          <a:p>
            <a:pPr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Many report a lack of trust in the system. They experienced many transgressions at the hand of providers.</a:t>
            </a:r>
          </a:p>
          <a:p>
            <a:pPr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Many worry about sharing their information and the lack of trust that their information would remain confidential.</a:t>
            </a:r>
          </a:p>
          <a:p>
            <a:pPr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When asked if they knew if they were better off, their responses varied. Some felt that if their  basic needs were addressed and didn’t have to worry, they were better off; others said they did not know if they were better off.</a:t>
            </a:r>
          </a:p>
          <a:p>
            <a:endParaRPr lang="en-US" dirty="0"/>
          </a:p>
        </p:txBody>
      </p:sp>
      <p:sp>
        <p:nvSpPr>
          <p:cNvPr id="4" name="Text Placeholder 3">
            <a:extLst>
              <a:ext uri="{FF2B5EF4-FFF2-40B4-BE49-F238E27FC236}">
                <a16:creationId xmlns:a16="http://schemas.microsoft.com/office/drawing/2014/main" id="{DEF2BD1B-E40D-4025-85A0-781D697A6822}"/>
              </a:ext>
            </a:extLst>
          </p:cNvPr>
          <p:cNvSpPr>
            <a:spLocks noGrp="1"/>
          </p:cNvSpPr>
          <p:nvPr>
            <p:ph type="body" sz="half" idx="2"/>
          </p:nvPr>
        </p:nvSpPr>
        <p:spPr>
          <a:xfrm>
            <a:off x="457200" y="3160450"/>
            <a:ext cx="3200400" cy="3144754"/>
          </a:xfrm>
        </p:spPr>
        <p:txBody>
          <a:bodyPr/>
          <a:lstStyle/>
          <a:p>
            <a:r>
              <a:rPr lang="en-US" dirty="0"/>
              <a:t>“Sadly, the experiences didn't surprise me…what resoundingly came through is that folks voices needed to be heard and how little or not at all they're being engaged or asked about what their experiences.” – </a:t>
            </a:r>
            <a:r>
              <a:rPr lang="en-US" dirty="0" err="1"/>
              <a:t>Kiku</a:t>
            </a:r>
            <a:r>
              <a:rPr lang="en-US" dirty="0"/>
              <a:t> Johnson.</a:t>
            </a:r>
          </a:p>
          <a:p>
            <a:endParaRPr lang="en-US" dirty="0"/>
          </a:p>
        </p:txBody>
      </p:sp>
    </p:spTree>
    <p:extLst>
      <p:ext uri="{BB962C8B-B14F-4D97-AF65-F5344CB8AC3E}">
        <p14:creationId xmlns:p14="http://schemas.microsoft.com/office/powerpoint/2010/main" val="283158485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288</TotalTime>
  <Words>2200</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Roboto</vt:lpstr>
      <vt:lpstr>Retrospect</vt:lpstr>
      <vt:lpstr>Contra Costa County Community Network Listening Sessions Report </vt:lpstr>
      <vt:lpstr>Background</vt:lpstr>
      <vt:lpstr>PowerPoint Presentation</vt:lpstr>
      <vt:lpstr> Share an experience where you felt welcomed receiving services (mental health, physical health, housing, etc). Comparta una experiencia en la que se sintió bienvenido(a) al recibir servicios (salud mental, salud física, vivienda, etc.)  How do you know you have an invitation to stay? (what are the indicators)¿Cómo sabe que tiene una invitación para quedarse? (cuales son los indicadores)  Share an experience where you did not feel welcomed receiving services (mental health, physical health, housing, etc). Comparta una experiencia en la que no se sintió bienvenido(a) al recibir servicios (salud mental, salud física, vivienda, etc.).   What would it look like, feel like to feel welcomed into organizations when you access services? (what does the setting look like, what are people saying to you) ¿Cómo sería sentirse bienvenido en las organizaciones cuando acceda a      los servicios? (cómo es el escenario, qué te dice la gente)   How many times do you have to tell your story to receive the services you need? ¿Cuántas veces tienes que contar tu historia para recibir los servicios que usted necesita?  Would you appreciate it if organizations have the ability to share information about you?¿Le parecería bien si las organizaciones pudieran compartir información sobre usted?  How should organizations communicate with one another about your story? ¿Cómo deberían las organizaciones comunicarse entre sí sobre su historia?    </vt:lpstr>
      <vt:lpstr>How do you know you and your family are better off receiving these services? ¿Cómo sabe que usted y su familia están mejor recibiendo estos servicios?   Defining better - peace of mind, economically better, mentally better, emotionally better, are you and your family thriving? Definiendo mejor: tranquilidad, mejor económicamente, mejor  mentalmente, mejor emocionalmente, ¿está usted y su familia prosperando?   How do organizations embrace the multiple identities you bring (cultural, religious practices, refugee, sexual orientation, etc…)? ¿Cómo adoptan las organizaciones las múltiples identidades que usted  trae (culturales, prácticas religiosas, refugiados, orientación sexual, etc.)?  (i.e., intrusive questions, fear of loss of autonomy in your family, a difference in faith-based vs. more clinical approach) (es decir, preguntas intrusivas, miedo a perder la autonomía en su familia, una diferencia entre el enfoque basado en la fe y un enfoque más clínico)    Is there anything that prevents you from going to an organization for services? If so, can you share these experiences? ¿Hay algo que le impida acudir a una organización para obtener servicios? Si es así, ¿puedes compartir estas experiencias?    What changes would you like to see them make to improve your experiences? ¿Qué cambios le gustaría que hicieran para mejorar su experiencias? </vt:lpstr>
      <vt:lpstr>Listening session findings  </vt:lpstr>
      <vt:lpstr>Latinx Mothers Facilitators Petronila Fernandes,  Resident Leader  Isabel Lara,  Resident Leader  </vt:lpstr>
      <vt:lpstr>Young Men of Color  Facilitator:  Kanwarpal Dhaliwal,  RYSE Center  </vt:lpstr>
      <vt:lpstr>  BIPOC LGBTQ+/Faith community Facilitators Kiku Johnson,  Rainbow Community Center of Contra Costa County Janell Coleman,  Resident Leader </vt:lpstr>
      <vt:lpstr>East/West County BIPOC residents Facilitators Roxanne Carrillo Garza,  Healthy Richmond   Solomon Belette,  East Contra Costa Community Alliance </vt:lpstr>
      <vt:lpstr>Organizations must welcome each person from the moment they engage with the services. They want their children and others present to be acknowledged. They want to enter less industrial-looking spaces and institutional-looking spaces and welcome them with art and color.    The community wants people who look like them and speak their native language to serve them.    They want service providers to get to know them and treat them with dignity, respect, and value and see them as important and equal. They want services that are based on their needs and circumstances. They don’t want to have to defend themselves and their need for assistance.   The community wants agencies and institutions to be transparent and accountable. They want the monitoring of service delivery and the oversight of the spending of funds.   The community wants to see what progress the agencies make towards their stated goals and their impact on community issues.    The community wants to see BIPOC in leadership and decision-making roles at agencies and institutions, not just on the front lines. The community wants agencies to work with community leaders to rebuild and regain the trust that has been lost.    They want service providers who are kind, compassionate, and empathetic. They want them to have constant and regular training so they are addressing their prejudices and biases. They want supervisors who will monitor the actions and behaviors of their staff and assure community safety and support.    The community would like to have some compensation for volunteer work. It was explained that many volunteers spend their own limited resources to volunteer for established organizations.   The community wants organizations and institutions to work together to integrate and streamline services so that one has access to them routinely, not just during times of crisis or trauma.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 Costa County Community Network Listening Sessions Report </dc:title>
  <dc:creator>Artrese Morrison</dc:creator>
  <cp:lastModifiedBy>Jason Schwarz</cp:lastModifiedBy>
  <cp:revision>2</cp:revision>
  <dcterms:created xsi:type="dcterms:W3CDTF">2022-02-09T18:42:59Z</dcterms:created>
  <dcterms:modified xsi:type="dcterms:W3CDTF">2022-04-20T20:33:28Z</dcterms:modified>
</cp:coreProperties>
</file>